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1" r:id="rId11"/>
    <p:sldMasterId id="2147483794" r:id="rId12"/>
    <p:sldMasterId id="2147483808" r:id="rId13"/>
    <p:sldMasterId id="2147483822" r:id="rId14"/>
    <p:sldMasterId id="2147483836" r:id="rId15"/>
    <p:sldMasterId id="2147483850" r:id="rId16"/>
    <p:sldMasterId id="2147483862" r:id="rId17"/>
    <p:sldMasterId id="2147483874" r:id="rId18"/>
    <p:sldMasterId id="2147483880" r:id="rId19"/>
    <p:sldMasterId id="2147483886" r:id="rId20"/>
    <p:sldMasterId id="2147483900" r:id="rId21"/>
  </p:sldMasterIdLst>
  <p:notesMasterIdLst>
    <p:notesMasterId r:id="rId57"/>
  </p:notesMasterIdLst>
  <p:sldIdLst>
    <p:sldId id="259" r:id="rId22"/>
    <p:sldId id="271" r:id="rId23"/>
    <p:sldId id="270" r:id="rId24"/>
    <p:sldId id="278" r:id="rId25"/>
    <p:sldId id="275" r:id="rId26"/>
    <p:sldId id="292" r:id="rId27"/>
    <p:sldId id="276" r:id="rId28"/>
    <p:sldId id="260" r:id="rId29"/>
    <p:sldId id="281" r:id="rId30"/>
    <p:sldId id="290" r:id="rId31"/>
    <p:sldId id="291" r:id="rId32"/>
    <p:sldId id="261" r:id="rId33"/>
    <p:sldId id="267" r:id="rId34"/>
    <p:sldId id="263" r:id="rId35"/>
    <p:sldId id="262" r:id="rId36"/>
    <p:sldId id="272" r:id="rId37"/>
    <p:sldId id="273" r:id="rId38"/>
    <p:sldId id="257" r:id="rId39"/>
    <p:sldId id="258" r:id="rId40"/>
    <p:sldId id="274" r:id="rId41"/>
    <p:sldId id="264" r:id="rId42"/>
    <p:sldId id="286" r:id="rId43"/>
    <p:sldId id="280" r:id="rId44"/>
    <p:sldId id="279" r:id="rId45"/>
    <p:sldId id="289" r:id="rId46"/>
    <p:sldId id="282" r:id="rId47"/>
    <p:sldId id="283" r:id="rId48"/>
    <p:sldId id="284" r:id="rId49"/>
    <p:sldId id="285" r:id="rId50"/>
    <p:sldId id="293" r:id="rId51"/>
    <p:sldId id="294" r:id="rId52"/>
    <p:sldId id="268" r:id="rId53"/>
    <p:sldId id="266" r:id="rId54"/>
    <p:sldId id="269" r:id="rId55"/>
    <p:sldId id="29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DB69"/>
                </a:solidFill>
              </a:rPr>
              <a:t>Solar Power</a:t>
            </a:r>
            <a:r>
              <a:rPr lang="en-US" baseline="0" dirty="0">
                <a:solidFill>
                  <a:srgbClr val="FFDB69"/>
                </a:solidFill>
              </a:rPr>
              <a:t> </a:t>
            </a:r>
            <a:r>
              <a:rPr lang="en-US" dirty="0">
                <a:solidFill>
                  <a:srgbClr val="FFDB69"/>
                </a:solidFill>
              </a:rPr>
              <a:t>Generation (Kwh)</a:t>
            </a:r>
          </a:p>
        </c:rich>
      </c:tx>
      <c:layout>
        <c:manualLayout>
          <c:xMode val="edge"/>
          <c:yMode val="edge"/>
          <c:x val="0.12901377952755902"/>
          <c:y val="2.777777777777779E-2"/>
        </c:manualLayout>
      </c:layout>
    </c:title>
    <c:plotArea>
      <c:layout>
        <c:manualLayout>
          <c:layoutTarget val="inner"/>
          <c:xMode val="edge"/>
          <c:yMode val="edge"/>
          <c:x val="9.2218775460134059E-2"/>
          <c:y val="0.10244131489415825"/>
          <c:w val="0.67661154933402479"/>
          <c:h val="0.82841258378698646"/>
        </c:manualLayout>
      </c:layout>
      <c:lineChart>
        <c:grouping val="standard"/>
        <c:ser>
          <c:idx val="0"/>
          <c:order val="0"/>
          <c:tx>
            <c:strRef>
              <c:f>Sheet1!$B$4</c:f>
              <c:strCache>
                <c:ptCount val="1"/>
                <c:pt idx="0">
                  <c:v>Generation (Kwh)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marker>
            <c:symbol val="none"/>
          </c:marker>
          <c:cat>
            <c:strRef>
              <c:f>Sheet1!$A$5:$A$16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Sheet1!$B$5:$B$16</c:f>
              <c:numCache>
                <c:formatCode>General</c:formatCode>
                <c:ptCount val="12"/>
                <c:pt idx="0">
                  <c:v>245700</c:v>
                </c:pt>
                <c:pt idx="1">
                  <c:v>268800</c:v>
                </c:pt>
                <c:pt idx="2">
                  <c:v>310200</c:v>
                </c:pt>
                <c:pt idx="3">
                  <c:v>302400</c:v>
                </c:pt>
                <c:pt idx="4">
                  <c:v>294800</c:v>
                </c:pt>
                <c:pt idx="5">
                  <c:v>259200</c:v>
                </c:pt>
                <c:pt idx="6">
                  <c:v>251200</c:v>
                </c:pt>
                <c:pt idx="7">
                  <c:v>254700</c:v>
                </c:pt>
                <c:pt idx="8">
                  <c:v>249600</c:v>
                </c:pt>
                <c:pt idx="9">
                  <c:v>227100</c:v>
                </c:pt>
                <c:pt idx="10">
                  <c:v>199200</c:v>
                </c:pt>
                <c:pt idx="11">
                  <c:v>210700</c:v>
                </c:pt>
              </c:numCache>
            </c:numRef>
          </c:val>
        </c:ser>
        <c:dLbls/>
        <c:marker val="1"/>
        <c:axId val="89463040"/>
        <c:axId val="89464832"/>
      </c:lineChart>
      <c:catAx>
        <c:axId val="8946304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89464832"/>
        <c:crosses val="autoZero"/>
        <c:auto val="1"/>
        <c:lblAlgn val="ctr"/>
        <c:lblOffset val="100"/>
      </c:catAx>
      <c:valAx>
        <c:axId val="89464832"/>
        <c:scaling>
          <c:orientation val="minMax"/>
        </c:scaling>
        <c:axPos val="l"/>
        <c:majorGridlines>
          <c:spPr>
            <a:ln w="12700"/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8946304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8158618949746306"/>
          <c:y val="0.42471787503836678"/>
          <c:w val="0.20739072973373326"/>
          <c:h val="0.13798019617405979"/>
        </c:manualLayout>
      </c:layout>
      <c:txPr>
        <a:bodyPr/>
        <a:lstStyle/>
        <a:p>
          <a:pPr>
            <a:defRPr sz="1200"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4FA89-3C4B-4146-A766-10B45F8F18DE}" type="datetimeFigureOut">
              <a:rPr lang="en-US" smtClean="0"/>
              <a:pPr/>
              <a:t>16/05/2018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927-606A-4703-AF47-516753EF7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8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8927-606A-4703-AF47-516753EF75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62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14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15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F231-A625-49CD-B3B8-5FD440F4F2E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E65A-4AC8-484D-919C-916CDA3D4EB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E65A-4AC8-484D-919C-916CDA3D4EB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grid connected Solar</a:t>
            </a:r>
            <a:r>
              <a:rPr lang="en-US" baseline="0" dirty="0" smtClean="0"/>
              <a:t> PV system.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Government of India has set a challenging target of 40,000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Grid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Rooftop Solar PV Plants during the next five years. These rooftop solar PV plants will be set up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residential, commercial, industrial, institutional sectors in the country ranging from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capacity. Such rooftop plants h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become economically viable as they produce clean electricity from the solar energy at about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7.0 per kWh without any subsidy. The Government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providing a subsidy of 15% on these plants to the beneficiaries which makes it further attractive and viable.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21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Rooftop Solar PV Plants during the next five years. These rooftop solar PV plants will be set up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residential, commercial, industrial, institutional sectors in the country ranging from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capacity. Such rooftop plants h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become economically viable as they produce clean electricity from the solar energy at about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7.0 per kWh without any subsidy. The Government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providing a subsidy of 15% on these plants to the beneficiaries which makes it further attractive and viable.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24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25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27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28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29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97D86-9CC1-403F-A9A4-6232D13A6434}" type="slidenum">
              <a:rPr lang="en-IN" smtClean="0">
                <a:solidFill>
                  <a:prstClr val="black"/>
                </a:solidFill>
              </a:rPr>
              <a:pPr/>
              <a:t>32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555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Inputs for PV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syst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software:</a:t>
            </a:r>
          </a:p>
          <a:p>
            <a:pPr algn="just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rgbClr val="92D050"/>
                </a:solidFill>
              </a:rPr>
              <a:t>Solar Data :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GHI &amp; Temperature</a:t>
            </a:r>
          </a:p>
          <a:p>
            <a:pPr algn="just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rgbClr val="00B0F0"/>
                </a:solidFill>
              </a:rPr>
              <a:t>Area available: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sz="1200" baseline="30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  <a:p>
            <a:pPr algn="just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Project Design :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Stand alone or grid connected</a:t>
            </a:r>
          </a:p>
          <a:p>
            <a:pPr algn="just"/>
            <a:r>
              <a:rPr lang="en-US" sz="1200" baseline="300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Orientation :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Fixed tilt, seasonal tilt, single axis, 			   two axis tracking</a:t>
            </a:r>
          </a:p>
          <a:p>
            <a:pPr algn="just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3"/>
                </a:solidFill>
              </a:rPr>
              <a:t>Technology :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Panel type - Mono, Poly, Thin</a:t>
            </a:r>
          </a:p>
          <a:p>
            <a:pPr algn="just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			 Panel Capacity</a:t>
            </a:r>
          </a:p>
          <a:p>
            <a:pPr algn="just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			 Inverter Capacity	</a:t>
            </a:r>
          </a:p>
          <a:p>
            <a:pPr algn="just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rgbClr val="00B0F0"/>
                </a:solidFill>
              </a:rPr>
              <a:t>Loss details : Soil, Transmission, </a:t>
            </a:r>
            <a:r>
              <a:rPr lang="en-US" sz="1200" dirty="0" err="1" smtClean="0">
                <a:solidFill>
                  <a:srgbClr val="00B0F0"/>
                </a:solidFill>
              </a:rPr>
              <a:t>unavailability,Ohmic</a:t>
            </a:r>
            <a:r>
              <a:rPr lang="en-US" sz="1200" dirty="0" smtClean="0">
                <a:solidFill>
                  <a:srgbClr val="00B0F0"/>
                </a:solidFill>
              </a:rPr>
              <a:t> losses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33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8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 is endowed with vast solar energy potential. About 5,000 trillion kWh per year energy is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incident over India’s land area with most parts receiving 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kWh per sq. m per day. Based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 the availability of land and solar radiation, the potential of 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 in the country has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assessed to be 750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80901-3E31-46AC-9EF4-4F561BB5EE97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4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SRRA data 2012 on 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97D86-9CC1-403F-A9A4-6232D13A6434}" type="slidenum">
              <a:rPr lang="en-IN" smtClean="0">
                <a:solidFill>
                  <a:prstClr val="black"/>
                </a:solidFill>
              </a:rPr>
              <a:pPr/>
              <a:t>13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07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3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1254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093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408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3523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2111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8082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223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0345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213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9602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8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05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7483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760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083431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xmlns="" val="108597664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26865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3630474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076100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065928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844477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44349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606890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7058076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41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6433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xmlns="" val="368784520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9797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8258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831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5659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0604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31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EA3C3-7792-4C64-9DC8-FE1A7AF05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4569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3363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3838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0451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0095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906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518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62AFA-55C0-41F0-A6A2-D3A6DB393BD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5387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0103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5168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9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C9C22-D496-45CC-AF9A-45CD65764D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7145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4214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6301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3466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1532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7003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8795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9518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0105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749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62AFA-55C0-41F0-A6A2-D3A6DB393BD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42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99FFF-2CDF-4341-B65A-CCC81AAE04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888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516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0516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5242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7461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4250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0321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048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3264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0515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58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3E951-6902-4327-877D-2CC256F2C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3138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533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136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62AFA-55C0-41F0-A6A2-D3A6DB393BD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0476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2201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8441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4199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691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9455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1653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12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AE8EB-9416-4D14-B13E-A171D712C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4931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177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6600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6416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004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08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62AFA-55C0-41F0-A6A2-D3A6DB393BD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4652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B367-8442-4760-A188-ECAC7F0FB2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C88D3-3BB6-4976-A53F-97220E476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8393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F42B-2052-4997-8C49-06E4EF4EE2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3B1CF-7C76-4C15-8011-6667D290C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7556138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6C21-EF60-4905-82F2-067260B4D5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0400-8193-4366-8665-BB0960A78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17720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8ED4-69C4-4410-9DDE-5F5ABF23C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BD418-632D-4705-BB2B-54B6CABE6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075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1C000-DBB4-4295-BA83-26467A468E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2437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1778-7C48-4CC6-B238-B2C7115ECC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AD1CD-B260-4D24-84BA-64A75D3AF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02627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6C27-99BF-49DD-BDBE-0771F97E93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192F7-8F1E-408C-9A71-DBFDEA083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187564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8B0D-F85C-41C9-B43B-873FB31049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7C18C-E69E-4A33-AB08-3028EE36B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2764643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A006-4BBF-4277-98C7-3032A981D9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E6ECE-38F3-4558-A003-66418CCAA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00205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D4FB-B128-4E36-829A-88E1BC9D8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1CF56-198A-45BD-8A25-FE08EF412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54391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FF51-CDDF-4B8F-A14F-A119EBFFD8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C594-1BA7-477A-9565-C5A0D7046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84550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96C6-AAFD-44C3-8C5A-EA0EEC3A1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6CD0B-25E9-441E-AEB7-3C9A0841E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82856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B367-8442-4760-A188-ECAC7F0FB2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C88D3-3BB6-4976-A53F-97220E476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8380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F42B-2052-4997-8C49-06E4EF4EE2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3B1CF-7C76-4C15-8011-6667D290C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48956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6C21-EF60-4905-82F2-067260B4D5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0400-8193-4366-8665-BB0960A78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52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76176-91FB-4E94-8456-6571A82169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0111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8ED4-69C4-4410-9DDE-5F5ABF23C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BD418-632D-4705-BB2B-54B6CABE6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468530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1778-7C48-4CC6-B238-B2C7115ECC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AD1CD-B260-4D24-84BA-64A75D3AF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54337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6C27-99BF-49DD-BDBE-0771F97E93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192F7-8F1E-408C-9A71-DBFDEA083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459825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8B0D-F85C-41C9-B43B-873FB31049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7C18C-E69E-4A33-AB08-3028EE36B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0020575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A006-4BBF-4277-98C7-3032A981D9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E6ECE-38F3-4558-A003-66418CCAA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030022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D4FB-B128-4E36-829A-88E1BC9D8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1CF56-198A-45BD-8A25-FE08EF412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89067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FF51-CDDF-4B8F-A14F-A119EBFFD8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C594-1BA7-477A-9565-C5A0D7046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120596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96C6-AAFD-44C3-8C5A-EA0EEC3A1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6CD0B-25E9-441E-AEB7-3C9A0841E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500448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4C4A-EE89-4B93-ACD7-2605E56ECF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9EEE-8B7A-4ABF-BB8D-9788E64360E7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6298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DA62-EDAB-4B7C-8EEF-2BF1F409DE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C81A-34FB-4EE2-AA3B-E2CB1E1BFF9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67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378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10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2ABB2-E154-4247-9316-07740E266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1717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>
            <a:spLocks noChangeArrowheads="1"/>
          </p:cNvSpPr>
          <p:nvPr/>
        </p:nvSpPr>
        <p:spPr bwMode="auto">
          <a:xfrm>
            <a:off x="4960938" y="2362200"/>
            <a:ext cx="3733800" cy="40401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AD1228-A2E9-4A9F-B121-5FBBB9FC5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4EED1A-28CD-4A10-BA7C-A070873AE92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399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6A79-9C1D-497F-B927-59F5212FE9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AFE9-8C67-4CD3-A22C-C0A10D45991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8797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F2F8-23CC-4E39-9463-414E4C9404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2208-511B-4A34-9B5A-16A055CDCA4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2502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4C4A-EE89-4B93-ACD7-2605E56ECF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9EEE-8B7A-4ABF-BB8D-9788E64360E7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7047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DA62-EDAB-4B7C-8EEF-2BF1F409DE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C81A-34FB-4EE2-AA3B-E2CB1E1BFF9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0166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>
            <a:spLocks noChangeArrowheads="1"/>
          </p:cNvSpPr>
          <p:nvPr/>
        </p:nvSpPr>
        <p:spPr bwMode="auto">
          <a:xfrm>
            <a:off x="4960938" y="2362200"/>
            <a:ext cx="3733800" cy="40401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AD1228-A2E9-4A9F-B121-5FBBB9FC5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4EED1A-28CD-4A10-BA7C-A070873AE92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6958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00B0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6A79-9C1D-497F-B927-59F5212FE9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AFE9-8C67-4CD3-A22C-C0A10D45991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2030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F2F8-23CC-4E39-9463-414E4C9404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2208-511B-4A34-9B5A-16A055CDCA4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94333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05154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70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3CCB2-1E6B-47F1-BF8E-FFE891972F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794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72901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654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9547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78363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1640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9772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472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341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6809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C8F4A8-BEE7-4078-A978-CC9DFC75EF2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68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B916D-E70F-4903-953E-1E74D4C96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38546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xmlns="" val="3384985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B371-8BDA-4EDF-8E67-1569B8D19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1963-6BEE-400D-A3AF-E0DFCEFF13A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30232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3532-E9D9-4AB7-8F4E-7D62C1F4C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0556-28B8-469E-8BEA-6A34CC1B711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4005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0007-4A9E-4275-883F-DCEC69D97F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D862-BBE9-4530-9667-95081F17EB69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64348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BA2E-E3B2-418D-893B-20E1BD006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0EFF-3E65-49C4-A712-02BF02C8DBA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0536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5410200" y="3894138"/>
            <a:ext cx="3733800" cy="7937"/>
          </a:xfrm>
          <a:custGeom>
            <a:avLst/>
            <a:gdLst>
              <a:gd name="T0" fmla="*/ 0 w 3733800"/>
              <a:gd name="T1" fmla="*/ 7619 h 7620"/>
              <a:gd name="T2" fmla="*/ 3733799 w 3733800"/>
              <a:gd name="T3" fmla="*/ 7619 h 7620"/>
              <a:gd name="T4" fmla="*/ 3733799 w 3733800"/>
              <a:gd name="T5" fmla="*/ 0 h 7620"/>
              <a:gd name="T6" fmla="*/ 0 w 3733800"/>
              <a:gd name="T7" fmla="*/ 0 h 7620"/>
              <a:gd name="T8" fmla="*/ 0 w 3733800"/>
              <a:gd name="T9" fmla="*/ 7619 h 7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3800" h="7620">
                <a:moveTo>
                  <a:pt x="0" y="7619"/>
                </a:moveTo>
                <a:lnTo>
                  <a:pt x="3733799" y="7619"/>
                </a:lnTo>
                <a:lnTo>
                  <a:pt x="373379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>
            <a:spLocks/>
          </p:cNvSpPr>
          <p:nvPr/>
        </p:nvSpPr>
        <p:spPr bwMode="auto">
          <a:xfrm>
            <a:off x="5410200" y="3897313"/>
            <a:ext cx="3733800" cy="192087"/>
          </a:xfrm>
          <a:custGeom>
            <a:avLst/>
            <a:gdLst>
              <a:gd name="T0" fmla="*/ 0 w 3733800"/>
              <a:gd name="T1" fmla="*/ 192023 h 192404"/>
              <a:gd name="T2" fmla="*/ 3733799 w 3733800"/>
              <a:gd name="T3" fmla="*/ 192023 h 192404"/>
              <a:gd name="T4" fmla="*/ 3733799 w 3733800"/>
              <a:gd name="T5" fmla="*/ 0 h 192404"/>
              <a:gd name="T6" fmla="*/ 0 w 3733800"/>
              <a:gd name="T7" fmla="*/ 0 h 192404"/>
              <a:gd name="T8" fmla="*/ 0 w 3733800"/>
              <a:gd name="T9" fmla="*/ 192023 h 192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3800" h="192404">
                <a:moveTo>
                  <a:pt x="0" y="192023"/>
                </a:moveTo>
                <a:lnTo>
                  <a:pt x="3733799" y="192023"/>
                </a:lnTo>
                <a:lnTo>
                  <a:pt x="3733799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8"/>
          <p:cNvSpPr>
            <a:spLocks/>
          </p:cNvSpPr>
          <p:nvPr/>
        </p:nvSpPr>
        <p:spPr bwMode="auto">
          <a:xfrm>
            <a:off x="5410200" y="4119563"/>
            <a:ext cx="3733800" cy="0"/>
          </a:xfrm>
          <a:custGeom>
            <a:avLst/>
            <a:gdLst>
              <a:gd name="T0" fmla="*/ 0 w 3733800"/>
              <a:gd name="T1" fmla="*/ 3733799 w 37338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33800">
                <a:moveTo>
                  <a:pt x="0" y="0"/>
                </a:moveTo>
                <a:lnTo>
                  <a:pt x="3733799" y="0"/>
                </a:lnTo>
              </a:path>
            </a:pathLst>
          </a:custGeom>
          <a:noFill/>
          <a:ln w="10413">
            <a:solidFill>
              <a:srgbClr val="437F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9"/>
          <p:cNvSpPr>
            <a:spLocks/>
          </p:cNvSpPr>
          <p:nvPr/>
        </p:nvSpPr>
        <p:spPr bwMode="auto">
          <a:xfrm>
            <a:off x="5410200" y="4173538"/>
            <a:ext cx="1965325" cy="0"/>
          </a:xfrm>
          <a:custGeom>
            <a:avLst/>
            <a:gdLst>
              <a:gd name="T0" fmla="*/ 0 w 1965959"/>
              <a:gd name="T1" fmla="*/ 1965959 w 196595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noFill/>
          <a:ln w="19557">
            <a:solidFill>
              <a:srgbClr val="437F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20"/>
          <p:cNvSpPr>
            <a:spLocks/>
          </p:cNvSpPr>
          <p:nvPr/>
        </p:nvSpPr>
        <p:spPr bwMode="auto">
          <a:xfrm>
            <a:off x="5410200" y="4205288"/>
            <a:ext cx="1965325" cy="0"/>
          </a:xfrm>
          <a:custGeom>
            <a:avLst/>
            <a:gdLst>
              <a:gd name="T0" fmla="*/ 0 w 1965959"/>
              <a:gd name="T1" fmla="*/ 1965959 w 196595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noFill/>
          <a:ln w="10413">
            <a:solidFill>
              <a:srgbClr val="437F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1"/>
          <p:cNvSpPr>
            <a:spLocks/>
          </p:cNvSpPr>
          <p:nvPr/>
        </p:nvSpPr>
        <p:spPr bwMode="auto">
          <a:xfrm>
            <a:off x="5410200" y="3976688"/>
            <a:ext cx="3063875" cy="0"/>
          </a:xfrm>
          <a:custGeom>
            <a:avLst/>
            <a:gdLst>
              <a:gd name="T0" fmla="*/ 0 w 3063240"/>
              <a:gd name="T1" fmla="*/ 3063239 w 306324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noFill/>
          <a:ln w="2870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2"/>
          <p:cNvSpPr>
            <a:spLocks/>
          </p:cNvSpPr>
          <p:nvPr/>
        </p:nvSpPr>
        <p:spPr bwMode="auto">
          <a:xfrm>
            <a:off x="7375525" y="4060825"/>
            <a:ext cx="1600200" cy="38100"/>
          </a:xfrm>
          <a:custGeom>
            <a:avLst/>
            <a:gdLst>
              <a:gd name="T0" fmla="*/ 1597548 w 1600200"/>
              <a:gd name="T1" fmla="*/ 0 h 36829"/>
              <a:gd name="T2" fmla="*/ 2682 w 1600200"/>
              <a:gd name="T3" fmla="*/ 0 h 36829"/>
              <a:gd name="T4" fmla="*/ 0 w 1600200"/>
              <a:gd name="T5" fmla="*/ 2666 h 36829"/>
              <a:gd name="T6" fmla="*/ 0 w 1600200"/>
              <a:gd name="T7" fmla="*/ 33908 h 36829"/>
              <a:gd name="T8" fmla="*/ 2682 w 1600200"/>
              <a:gd name="T9" fmla="*/ 36575 h 36829"/>
              <a:gd name="T10" fmla="*/ 1597548 w 1600200"/>
              <a:gd name="T11" fmla="*/ 36575 h 36829"/>
              <a:gd name="T12" fmla="*/ 1600199 w 1600200"/>
              <a:gd name="T13" fmla="*/ 33908 h 36829"/>
              <a:gd name="T14" fmla="*/ 1600199 w 1600200"/>
              <a:gd name="T15" fmla="*/ 2666 h 36829"/>
              <a:gd name="T16" fmla="*/ 1597548 w 1600200"/>
              <a:gd name="T17" fmla="*/ 0 h 36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0200" h="36829">
                <a:moveTo>
                  <a:pt x="1597548" y="0"/>
                </a:moveTo>
                <a:lnTo>
                  <a:pt x="2682" y="0"/>
                </a:lnTo>
                <a:lnTo>
                  <a:pt x="0" y="2666"/>
                </a:lnTo>
                <a:lnTo>
                  <a:pt x="0" y="33908"/>
                </a:lnTo>
                <a:lnTo>
                  <a:pt x="2682" y="36575"/>
                </a:lnTo>
                <a:lnTo>
                  <a:pt x="1597548" y="36575"/>
                </a:lnTo>
                <a:lnTo>
                  <a:pt x="1600199" y="33908"/>
                </a:lnTo>
                <a:lnTo>
                  <a:pt x="1600199" y="2666"/>
                </a:lnTo>
                <a:lnTo>
                  <a:pt x="15975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bk object 23"/>
          <p:cNvSpPr>
            <a:spLocks/>
          </p:cNvSpPr>
          <p:nvPr/>
        </p:nvSpPr>
        <p:spPr bwMode="auto">
          <a:xfrm>
            <a:off x="0" y="3816350"/>
            <a:ext cx="9144000" cy="77788"/>
          </a:xfrm>
          <a:custGeom>
            <a:avLst/>
            <a:gdLst>
              <a:gd name="T0" fmla="*/ 0 w 9144000"/>
              <a:gd name="T1" fmla="*/ 77723 h 78104"/>
              <a:gd name="T2" fmla="*/ 9143999 w 9144000"/>
              <a:gd name="T3" fmla="*/ 77723 h 78104"/>
              <a:gd name="T4" fmla="*/ 9143999 w 9144000"/>
              <a:gd name="T5" fmla="*/ 0 h 78104"/>
              <a:gd name="T6" fmla="*/ 0 w 9144000"/>
              <a:gd name="T7" fmla="*/ 0 h 78104"/>
              <a:gd name="T8" fmla="*/ 0 w 9144000"/>
              <a:gd name="T9" fmla="*/ 77723 h 78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78104">
                <a:moveTo>
                  <a:pt x="0" y="77723"/>
                </a:moveTo>
                <a:lnTo>
                  <a:pt x="9143999" y="77723"/>
                </a:lnTo>
                <a:lnTo>
                  <a:pt x="9143999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bk object 24"/>
          <p:cNvSpPr>
            <a:spLocks/>
          </p:cNvSpPr>
          <p:nvPr/>
        </p:nvSpPr>
        <p:spPr bwMode="auto">
          <a:xfrm>
            <a:off x="0" y="3702050"/>
            <a:ext cx="6415088" cy="114300"/>
          </a:xfrm>
          <a:custGeom>
            <a:avLst/>
            <a:gdLst>
              <a:gd name="T0" fmla="*/ 0 w 6414770"/>
              <a:gd name="T1" fmla="*/ 114299 h 114300"/>
              <a:gd name="T2" fmla="*/ 6414515 w 6414770"/>
              <a:gd name="T3" fmla="*/ 114299 h 114300"/>
              <a:gd name="T4" fmla="*/ 6414515 w 6414770"/>
              <a:gd name="T5" fmla="*/ 0 h 114300"/>
              <a:gd name="T6" fmla="*/ 0 w 6414770"/>
              <a:gd name="T7" fmla="*/ 0 h 114300"/>
              <a:gd name="T8" fmla="*/ 0 w 6414770"/>
              <a:gd name="T9" fmla="*/ 114299 h 1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4770" h="114300">
                <a:moveTo>
                  <a:pt x="0" y="114299"/>
                </a:moveTo>
                <a:lnTo>
                  <a:pt x="6414515" y="114299"/>
                </a:lnTo>
                <a:lnTo>
                  <a:pt x="6414515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bk object 25"/>
          <p:cNvSpPr>
            <a:spLocks/>
          </p:cNvSpPr>
          <p:nvPr/>
        </p:nvSpPr>
        <p:spPr bwMode="auto">
          <a:xfrm>
            <a:off x="6415088" y="3702050"/>
            <a:ext cx="2728912" cy="188913"/>
          </a:xfrm>
          <a:custGeom>
            <a:avLst/>
            <a:gdLst>
              <a:gd name="T0" fmla="*/ 0 w 2729865"/>
              <a:gd name="T1" fmla="*/ 188975 h 189229"/>
              <a:gd name="T2" fmla="*/ 2729483 w 2729865"/>
              <a:gd name="T3" fmla="*/ 188975 h 189229"/>
              <a:gd name="T4" fmla="*/ 2729483 w 2729865"/>
              <a:gd name="T5" fmla="*/ 0 h 189229"/>
              <a:gd name="T6" fmla="*/ 0 w 2729865"/>
              <a:gd name="T7" fmla="*/ 0 h 189229"/>
              <a:gd name="T8" fmla="*/ 0 w 2729865"/>
              <a:gd name="T9" fmla="*/ 188975 h 189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9865" h="189229">
                <a:moveTo>
                  <a:pt x="0" y="188975"/>
                </a:moveTo>
                <a:lnTo>
                  <a:pt x="2729483" y="188975"/>
                </a:lnTo>
                <a:lnTo>
                  <a:pt x="2729483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bk object 26"/>
          <p:cNvSpPr>
            <a:spLocks/>
          </p:cNvSpPr>
          <p:nvPr/>
        </p:nvSpPr>
        <p:spPr bwMode="auto">
          <a:xfrm>
            <a:off x="0" y="0"/>
            <a:ext cx="9144000" cy="3702050"/>
          </a:xfrm>
          <a:custGeom>
            <a:avLst/>
            <a:gdLst>
              <a:gd name="T0" fmla="*/ 0 w 9144000"/>
              <a:gd name="T1" fmla="*/ 3701795 h 3702050"/>
              <a:gd name="T2" fmla="*/ 9143999 w 9144000"/>
              <a:gd name="T3" fmla="*/ 3701795 h 3702050"/>
              <a:gd name="T4" fmla="*/ 9143999 w 9144000"/>
              <a:gd name="T5" fmla="*/ 0 h 3702050"/>
              <a:gd name="T6" fmla="*/ 0 w 9144000"/>
              <a:gd name="T7" fmla="*/ 0 h 3702050"/>
              <a:gd name="T8" fmla="*/ 0 w 9144000"/>
              <a:gd name="T9" fmla="*/ 3701795 h 370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3702050">
                <a:moveTo>
                  <a:pt x="0" y="3701795"/>
                </a:moveTo>
                <a:lnTo>
                  <a:pt x="9143999" y="3701795"/>
                </a:lnTo>
                <a:lnTo>
                  <a:pt x="9143999" y="0"/>
                </a:lnTo>
                <a:lnTo>
                  <a:pt x="0" y="0"/>
                </a:lnTo>
                <a:lnTo>
                  <a:pt x="0" y="3701795"/>
                </a:lnTo>
                <a:close/>
              </a:path>
            </a:pathLst>
          </a:custGeom>
          <a:solidFill>
            <a:srgbClr val="4244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D4BDB-78BA-46A9-9B97-78E84A060F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ADD64-B323-4F27-9483-9467B1A44539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399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983EC-0799-4CFB-A588-B80EF350F6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983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70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304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55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077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40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01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728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89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10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871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497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321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443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24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900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75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933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2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925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76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665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9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342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41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99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532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56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058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049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36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266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92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326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578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8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889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629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93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790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50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359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99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572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0026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762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851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6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448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083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462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083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779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37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6077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175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2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4678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8254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082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271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223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243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029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23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9117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283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694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5051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4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5889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4030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3408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6810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128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303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0423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2999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956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875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707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1469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189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1223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041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29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85D1-849A-4367-86F3-094814A4E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20BC8-79A7-454E-A652-F62E3B57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40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85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9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2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3EB8D-C22D-4680-B92D-E71BA28CB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378E2-9EE1-421B-90B9-9A42A665AD7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67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3EB8D-C22D-4680-B92D-E71BA28CB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378E2-9EE1-421B-90B9-9A42A665AD7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04800" y="762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535113"/>
            <a:ext cx="80708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BE29C-1CA3-452E-B9A9-7965FAE9E5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1F3D86-785D-41AF-A691-52C594790E7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76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04800" y="762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535113"/>
            <a:ext cx="80708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BE29C-1CA3-452E-B9A9-7965FAE9E5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1F3D86-785D-41AF-A691-52C594790E7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48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DF9AAA-34F0-41DA-8E67-4651E735F7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ME(PED)/SAEC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90AF1B-70C4-4EB5-94F9-1526BB1CD0A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 Turbine Technology &amp; Applications @ NIWE, Chennai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8061-A2F6-4F7E-A1FE-2A05C9552A1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46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400050"/>
            <a:ext cx="5410200" cy="50800"/>
          </a:xfrm>
          <a:custGeom>
            <a:avLst/>
            <a:gdLst>
              <a:gd name="T0" fmla="*/ 0 w 5410200"/>
              <a:gd name="T1" fmla="*/ 51815 h 52070"/>
              <a:gd name="T2" fmla="*/ 5410199 w 5410200"/>
              <a:gd name="T3" fmla="*/ 51815 h 52070"/>
              <a:gd name="T4" fmla="*/ 5410199 w 5410200"/>
              <a:gd name="T5" fmla="*/ 0 h 52070"/>
              <a:gd name="T6" fmla="*/ 0 w 5410200"/>
              <a:gd name="T7" fmla="*/ 0 h 52070"/>
              <a:gd name="T8" fmla="*/ 0 w 5410200"/>
              <a:gd name="T9" fmla="*/ 51815 h 52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0200" h="52070">
                <a:moveTo>
                  <a:pt x="0" y="51815"/>
                </a:moveTo>
                <a:lnTo>
                  <a:pt x="5410199" y="51815"/>
                </a:lnTo>
                <a:lnTo>
                  <a:pt x="5410199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9142413" y="0"/>
            <a:ext cx="1587" cy="311150"/>
          </a:xfrm>
          <a:custGeom>
            <a:avLst/>
            <a:gdLst>
              <a:gd name="T0" fmla="*/ 0 w 1904"/>
              <a:gd name="T1" fmla="*/ 310895 h 311150"/>
              <a:gd name="T2" fmla="*/ 1523 w 1904"/>
              <a:gd name="T3" fmla="*/ 310895 h 311150"/>
              <a:gd name="T4" fmla="*/ 1523 w 1904"/>
              <a:gd name="T5" fmla="*/ 0 h 311150"/>
              <a:gd name="T6" fmla="*/ 0 w 1904"/>
              <a:gd name="T7" fmla="*/ 0 h 311150"/>
              <a:gd name="T8" fmla="*/ 0 w 1904"/>
              <a:gd name="T9" fmla="*/ 310895 h 31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4" h="311150">
                <a:moveTo>
                  <a:pt x="0" y="310895"/>
                </a:moveTo>
                <a:lnTo>
                  <a:pt x="1523" y="310895"/>
                </a:lnTo>
                <a:lnTo>
                  <a:pt x="1523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4244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0" y="0"/>
            <a:ext cx="9085263" cy="311150"/>
          </a:xfrm>
          <a:custGeom>
            <a:avLst/>
            <a:gdLst>
              <a:gd name="T0" fmla="*/ 0 w 9084945"/>
              <a:gd name="T1" fmla="*/ 310895 h 311150"/>
              <a:gd name="T2" fmla="*/ 9084563 w 9084945"/>
              <a:gd name="T3" fmla="*/ 310895 h 311150"/>
              <a:gd name="T4" fmla="*/ 9084563 w 9084945"/>
              <a:gd name="T5" fmla="*/ 0 h 311150"/>
              <a:gd name="T6" fmla="*/ 0 w 9084945"/>
              <a:gd name="T7" fmla="*/ 0 h 311150"/>
              <a:gd name="T8" fmla="*/ 0 w 9084945"/>
              <a:gd name="T9" fmla="*/ 310895 h 31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4945" h="311150">
                <a:moveTo>
                  <a:pt x="0" y="310895"/>
                </a:moveTo>
                <a:lnTo>
                  <a:pt x="9084563" y="310895"/>
                </a:lnTo>
                <a:lnTo>
                  <a:pt x="9084563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4244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bk object 19"/>
          <p:cNvSpPr>
            <a:spLocks/>
          </p:cNvSpPr>
          <p:nvPr/>
        </p:nvSpPr>
        <p:spPr bwMode="auto">
          <a:xfrm>
            <a:off x="9142413" y="307975"/>
            <a:ext cx="1587" cy="92075"/>
          </a:xfrm>
          <a:custGeom>
            <a:avLst/>
            <a:gdLst>
              <a:gd name="T0" fmla="*/ 0 w 1904"/>
              <a:gd name="T1" fmla="*/ 91439 h 91439"/>
              <a:gd name="T2" fmla="*/ 1523 w 1904"/>
              <a:gd name="T3" fmla="*/ 91439 h 91439"/>
              <a:gd name="T4" fmla="*/ 1523 w 1904"/>
              <a:gd name="T5" fmla="*/ 0 h 91439"/>
              <a:gd name="T6" fmla="*/ 0 w 1904"/>
              <a:gd name="T7" fmla="*/ 0 h 91439"/>
              <a:gd name="T8" fmla="*/ 0 w 1904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4" h="91439">
                <a:moveTo>
                  <a:pt x="0" y="91439"/>
                </a:moveTo>
                <a:lnTo>
                  <a:pt x="1523" y="91439"/>
                </a:lnTo>
                <a:lnTo>
                  <a:pt x="1523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0" name="bk object 20"/>
          <p:cNvSpPr>
            <a:spLocks/>
          </p:cNvSpPr>
          <p:nvPr/>
        </p:nvSpPr>
        <p:spPr bwMode="auto">
          <a:xfrm>
            <a:off x="0" y="307975"/>
            <a:ext cx="9085263" cy="92075"/>
          </a:xfrm>
          <a:custGeom>
            <a:avLst/>
            <a:gdLst>
              <a:gd name="T0" fmla="*/ 0 w 9084945"/>
              <a:gd name="T1" fmla="*/ 91439 h 91439"/>
              <a:gd name="T2" fmla="*/ 9084563 w 9084945"/>
              <a:gd name="T3" fmla="*/ 91439 h 91439"/>
              <a:gd name="T4" fmla="*/ 9084563 w 9084945"/>
              <a:gd name="T5" fmla="*/ 0 h 91439"/>
              <a:gd name="T6" fmla="*/ 0 w 9084945"/>
              <a:gd name="T7" fmla="*/ 0 h 91439"/>
              <a:gd name="T8" fmla="*/ 0 w 9084945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4945" h="91439">
                <a:moveTo>
                  <a:pt x="0" y="91439"/>
                </a:moveTo>
                <a:lnTo>
                  <a:pt x="9084563" y="91439"/>
                </a:lnTo>
                <a:lnTo>
                  <a:pt x="9084563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1" name="bk object 21"/>
          <p:cNvSpPr>
            <a:spLocks/>
          </p:cNvSpPr>
          <p:nvPr/>
        </p:nvSpPr>
        <p:spPr bwMode="auto">
          <a:xfrm>
            <a:off x="9142413" y="360363"/>
            <a:ext cx="1587" cy="90487"/>
          </a:xfrm>
          <a:custGeom>
            <a:avLst/>
            <a:gdLst>
              <a:gd name="T0" fmla="*/ 0 w 1904"/>
              <a:gd name="T1" fmla="*/ 91439 h 91440"/>
              <a:gd name="T2" fmla="*/ 1523 w 1904"/>
              <a:gd name="T3" fmla="*/ 91439 h 91440"/>
              <a:gd name="T4" fmla="*/ 1523 w 1904"/>
              <a:gd name="T5" fmla="*/ 0 h 91440"/>
              <a:gd name="T6" fmla="*/ 0 w 1904"/>
              <a:gd name="T7" fmla="*/ 0 h 91440"/>
              <a:gd name="T8" fmla="*/ 0 w 1904"/>
              <a:gd name="T9" fmla="*/ 91439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4" h="91440">
                <a:moveTo>
                  <a:pt x="0" y="91439"/>
                </a:moveTo>
                <a:lnTo>
                  <a:pt x="1523" y="91439"/>
                </a:lnTo>
                <a:lnTo>
                  <a:pt x="1523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bk object 22"/>
          <p:cNvSpPr>
            <a:spLocks/>
          </p:cNvSpPr>
          <p:nvPr/>
        </p:nvSpPr>
        <p:spPr bwMode="auto">
          <a:xfrm>
            <a:off x="5410200" y="360363"/>
            <a:ext cx="3675063" cy="90487"/>
          </a:xfrm>
          <a:custGeom>
            <a:avLst/>
            <a:gdLst>
              <a:gd name="T0" fmla="*/ 0 w 3674745"/>
              <a:gd name="T1" fmla="*/ 91439 h 91440"/>
              <a:gd name="T2" fmla="*/ 3674363 w 3674745"/>
              <a:gd name="T3" fmla="*/ 91439 h 91440"/>
              <a:gd name="T4" fmla="*/ 3674363 w 3674745"/>
              <a:gd name="T5" fmla="*/ 0 h 91440"/>
              <a:gd name="T6" fmla="*/ 0 w 3674745"/>
              <a:gd name="T7" fmla="*/ 0 h 91440"/>
              <a:gd name="T8" fmla="*/ 0 w 3674745"/>
              <a:gd name="T9" fmla="*/ 91439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4745" h="91440">
                <a:moveTo>
                  <a:pt x="0" y="91439"/>
                </a:moveTo>
                <a:lnTo>
                  <a:pt x="3674363" y="91439"/>
                </a:lnTo>
                <a:lnTo>
                  <a:pt x="3674363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3" name="bk object 23"/>
          <p:cNvSpPr>
            <a:spLocks/>
          </p:cNvSpPr>
          <p:nvPr/>
        </p:nvSpPr>
        <p:spPr bwMode="auto">
          <a:xfrm>
            <a:off x="9142413" y="439738"/>
            <a:ext cx="1587" cy="180975"/>
          </a:xfrm>
          <a:custGeom>
            <a:avLst/>
            <a:gdLst>
              <a:gd name="T0" fmla="*/ 0 w 1904"/>
              <a:gd name="T1" fmla="*/ 179831 h 180340"/>
              <a:gd name="T2" fmla="*/ 1523 w 1904"/>
              <a:gd name="T3" fmla="*/ 179831 h 180340"/>
              <a:gd name="T4" fmla="*/ 1523 w 1904"/>
              <a:gd name="T5" fmla="*/ 0 h 180340"/>
              <a:gd name="T6" fmla="*/ 0 w 1904"/>
              <a:gd name="T7" fmla="*/ 0 h 180340"/>
              <a:gd name="T8" fmla="*/ 0 w 1904"/>
              <a:gd name="T9" fmla="*/ 179831 h 180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4" h="180340">
                <a:moveTo>
                  <a:pt x="0" y="179831"/>
                </a:moveTo>
                <a:lnTo>
                  <a:pt x="1523" y="179831"/>
                </a:lnTo>
                <a:lnTo>
                  <a:pt x="152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4" name="bk object 24"/>
          <p:cNvSpPr>
            <a:spLocks/>
          </p:cNvSpPr>
          <p:nvPr/>
        </p:nvSpPr>
        <p:spPr bwMode="auto">
          <a:xfrm>
            <a:off x="5410200" y="439738"/>
            <a:ext cx="3675063" cy="180975"/>
          </a:xfrm>
          <a:custGeom>
            <a:avLst/>
            <a:gdLst>
              <a:gd name="T0" fmla="*/ 0 w 3674745"/>
              <a:gd name="T1" fmla="*/ 179831 h 180340"/>
              <a:gd name="T2" fmla="*/ 3674363 w 3674745"/>
              <a:gd name="T3" fmla="*/ 179831 h 180340"/>
              <a:gd name="T4" fmla="*/ 3674363 w 3674745"/>
              <a:gd name="T5" fmla="*/ 0 h 180340"/>
              <a:gd name="T6" fmla="*/ 0 w 3674745"/>
              <a:gd name="T7" fmla="*/ 0 h 180340"/>
              <a:gd name="T8" fmla="*/ 0 w 3674745"/>
              <a:gd name="T9" fmla="*/ 179831 h 180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4745" h="180340">
                <a:moveTo>
                  <a:pt x="0" y="179831"/>
                </a:moveTo>
                <a:lnTo>
                  <a:pt x="3674363" y="179831"/>
                </a:lnTo>
                <a:lnTo>
                  <a:pt x="367436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437F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5" name="bk object 25"/>
          <p:cNvSpPr>
            <a:spLocks/>
          </p:cNvSpPr>
          <p:nvPr/>
        </p:nvSpPr>
        <p:spPr bwMode="auto">
          <a:xfrm>
            <a:off x="5407025" y="511175"/>
            <a:ext cx="3063875" cy="0"/>
          </a:xfrm>
          <a:custGeom>
            <a:avLst/>
            <a:gdLst>
              <a:gd name="T0" fmla="*/ 0 w 3063240"/>
              <a:gd name="T1" fmla="*/ 3063239 w 306324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noFill/>
          <a:ln w="2870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6" name="bk object 26"/>
          <p:cNvSpPr>
            <a:spLocks/>
          </p:cNvSpPr>
          <p:nvPr/>
        </p:nvSpPr>
        <p:spPr bwMode="auto">
          <a:xfrm>
            <a:off x="7372350" y="588963"/>
            <a:ext cx="1600200" cy="36512"/>
          </a:xfrm>
          <a:custGeom>
            <a:avLst/>
            <a:gdLst>
              <a:gd name="T0" fmla="*/ 1597548 w 1600200"/>
              <a:gd name="T1" fmla="*/ 0 h 36829"/>
              <a:gd name="T2" fmla="*/ 2682 w 1600200"/>
              <a:gd name="T3" fmla="*/ 0 h 36829"/>
              <a:gd name="T4" fmla="*/ 0 w 1600200"/>
              <a:gd name="T5" fmla="*/ 2651 h 36829"/>
              <a:gd name="T6" fmla="*/ 0 w 1600200"/>
              <a:gd name="T7" fmla="*/ 33893 h 36829"/>
              <a:gd name="T8" fmla="*/ 2682 w 1600200"/>
              <a:gd name="T9" fmla="*/ 36575 h 36829"/>
              <a:gd name="T10" fmla="*/ 1597548 w 1600200"/>
              <a:gd name="T11" fmla="*/ 36575 h 36829"/>
              <a:gd name="T12" fmla="*/ 1600199 w 1600200"/>
              <a:gd name="T13" fmla="*/ 33893 h 36829"/>
              <a:gd name="T14" fmla="*/ 1600199 w 1600200"/>
              <a:gd name="T15" fmla="*/ 2651 h 36829"/>
              <a:gd name="T16" fmla="*/ 1597548 w 1600200"/>
              <a:gd name="T17" fmla="*/ 0 h 36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0200" h="36829">
                <a:moveTo>
                  <a:pt x="1597548" y="0"/>
                </a:moveTo>
                <a:lnTo>
                  <a:pt x="2682" y="0"/>
                </a:lnTo>
                <a:lnTo>
                  <a:pt x="0" y="2651"/>
                </a:lnTo>
                <a:lnTo>
                  <a:pt x="0" y="33893"/>
                </a:lnTo>
                <a:lnTo>
                  <a:pt x="2682" y="36575"/>
                </a:lnTo>
                <a:lnTo>
                  <a:pt x="1597548" y="36575"/>
                </a:lnTo>
                <a:lnTo>
                  <a:pt x="1600199" y="33893"/>
                </a:lnTo>
                <a:lnTo>
                  <a:pt x="1600199" y="2651"/>
                </a:lnTo>
                <a:lnTo>
                  <a:pt x="15975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7" name="bk object 27"/>
          <p:cNvSpPr>
            <a:spLocks/>
          </p:cNvSpPr>
          <p:nvPr/>
        </p:nvSpPr>
        <p:spPr bwMode="auto">
          <a:xfrm>
            <a:off x="9058275" y="0"/>
            <a:ext cx="0" cy="620713"/>
          </a:xfrm>
          <a:custGeom>
            <a:avLst/>
            <a:gdLst>
              <a:gd name="T0" fmla="*/ 1523 h 620395"/>
              <a:gd name="T1" fmla="*/ 621791 h 62039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20395">
                <a:moveTo>
                  <a:pt x="0" y="1523"/>
                </a:moveTo>
                <a:lnTo>
                  <a:pt x="0" y="621791"/>
                </a:lnTo>
              </a:path>
            </a:pathLst>
          </a:custGeom>
          <a:noFill/>
          <a:ln w="2870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8" name="bk object 28"/>
          <p:cNvSpPr>
            <a:spLocks/>
          </p:cNvSpPr>
          <p:nvPr/>
        </p:nvSpPr>
        <p:spPr bwMode="auto">
          <a:xfrm>
            <a:off x="9029700" y="0"/>
            <a:ext cx="0" cy="620713"/>
          </a:xfrm>
          <a:custGeom>
            <a:avLst/>
            <a:gdLst>
              <a:gd name="T0" fmla="*/ 1523 h 620395"/>
              <a:gd name="T1" fmla="*/ 621791 h 62039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20395">
                <a:moveTo>
                  <a:pt x="0" y="1523"/>
                </a:moveTo>
                <a:lnTo>
                  <a:pt x="0" y="621791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9" name="bk object 29"/>
          <p:cNvSpPr>
            <a:spLocks/>
          </p:cNvSpPr>
          <p:nvPr/>
        </p:nvSpPr>
        <p:spPr bwMode="auto">
          <a:xfrm>
            <a:off x="8988425" y="0"/>
            <a:ext cx="0" cy="620713"/>
          </a:xfrm>
          <a:custGeom>
            <a:avLst/>
            <a:gdLst>
              <a:gd name="T0" fmla="*/ 1523 h 620395"/>
              <a:gd name="T1" fmla="*/ 621791 h 62039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20395">
                <a:moveTo>
                  <a:pt x="0" y="1523"/>
                </a:moveTo>
                <a:lnTo>
                  <a:pt x="0" y="621791"/>
                </a:lnTo>
              </a:path>
            </a:pathLst>
          </a:custGeom>
          <a:noFill/>
          <a:ln w="2870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0" name="bk object 30"/>
          <p:cNvSpPr>
            <a:spLocks/>
          </p:cNvSpPr>
          <p:nvPr/>
        </p:nvSpPr>
        <p:spPr bwMode="auto">
          <a:xfrm>
            <a:off x="8942388" y="0"/>
            <a:ext cx="0" cy="585788"/>
          </a:xfrm>
          <a:custGeom>
            <a:avLst/>
            <a:gdLst>
              <a:gd name="T0" fmla="*/ 0 h 585470"/>
              <a:gd name="T1" fmla="*/ 585215 h 58547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noFill/>
          <a:ln w="5613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1" name="bk object 31"/>
          <p:cNvSpPr>
            <a:spLocks/>
          </p:cNvSpPr>
          <p:nvPr/>
        </p:nvSpPr>
        <p:spPr bwMode="auto">
          <a:xfrm>
            <a:off x="8877300" y="0"/>
            <a:ext cx="0" cy="585788"/>
          </a:xfrm>
          <a:custGeom>
            <a:avLst/>
            <a:gdLst>
              <a:gd name="T0" fmla="*/ 0 h 585470"/>
              <a:gd name="T1" fmla="*/ 585215 h 58547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noFill/>
          <a:ln w="104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2" name="Holder 2"/>
          <p:cNvSpPr>
            <a:spLocks noGrp="1"/>
          </p:cNvSpPr>
          <p:nvPr>
            <p:ph type="title"/>
          </p:nvPr>
        </p:nvSpPr>
        <p:spPr bwMode="auto">
          <a:xfrm>
            <a:off x="460375" y="1443038"/>
            <a:ext cx="8223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43" name="Holder 3"/>
          <p:cNvSpPr>
            <a:spLocks noGrp="1"/>
          </p:cNvSpPr>
          <p:nvPr>
            <p:ph type="body" idx="1"/>
          </p:nvPr>
        </p:nvSpPr>
        <p:spPr bwMode="auto">
          <a:xfrm>
            <a:off x="646113" y="1703388"/>
            <a:ext cx="78517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BC504-3EFD-4E1B-AC1C-6BE4893E96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6C3A3C-EC1D-4920-B5CE-A283F8FE25AE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32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1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72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5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8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0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19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42910-21ED-4408-9A39-54769457C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217B80-E9C7-4078-B76C-B98E2F355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29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hyperlink" Target="Solar.mp4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14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14.pn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8.emf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331640" y="533400"/>
            <a:ext cx="648072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sz="4800" b="1" dirty="0" smtClean="0">
                <a:solidFill>
                  <a:srgbClr val="4BACC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SOLAR ENERGY</a:t>
            </a:r>
          </a:p>
          <a:p>
            <a:pPr>
              <a:defRPr/>
            </a:pPr>
            <a:endParaRPr lang="en-IN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IN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IN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IN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IN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2000" b="1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Image result for SOLAR PANEL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11585"/>
            <a:ext cx="3402378" cy="1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ipartbest.com/cliparts/Kin/gy9/Kingy9B5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485" y="3581400"/>
            <a:ext cx="771098" cy="762000"/>
          </a:xfrm>
          <a:prstGeom prst="rect">
            <a:avLst/>
          </a:prstGeom>
          <a:noFill/>
        </p:spPr>
      </p:pic>
      <p:pic>
        <p:nvPicPr>
          <p:cNvPr id="10" name="Picture 6" descr="http://2.bp.blogspot.com/-rS0LTIxhqYo/VYfkajUmMTI/AAAAAAAAU-4/jlbS3DBCt-A/s1600/ray%2Bof%2Blight%2Bin%2Bpink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 rot="19360108">
            <a:off x="3127935" y="4028642"/>
            <a:ext cx="751302" cy="15746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38400" y="2144239"/>
            <a:ext cx="459164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I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 JOEL FRANKLIN ASARIA   </a:t>
            </a:r>
            <a:br>
              <a:rPr lang="en-I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SENIOR DEPUTY DIRECTOR</a:t>
            </a:r>
          </a:p>
          <a:p>
            <a:pPr lvl="0">
              <a:defRPr/>
            </a:pPr>
            <a:r>
              <a:rPr lang="en-I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NPC - CHENNAI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534400" cy="838200"/>
          </a:xfrm>
        </p:spPr>
        <p:txBody>
          <a:bodyPr tIns="427393" rtlCol="0"/>
          <a:lstStyle/>
          <a:p>
            <a:pPr marL="396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 smtClean="0"/>
              <a:t>A</a:t>
            </a:r>
            <a:r>
              <a:rPr spc="110" dirty="0" smtClean="0">
                <a:latin typeface="Times New Roman"/>
                <a:cs typeface="Times New Roman"/>
              </a:rPr>
              <a:t> </a:t>
            </a:r>
            <a:r>
              <a:rPr spc="-15" dirty="0"/>
              <a:t>t</a:t>
            </a:r>
            <a:r>
              <a:rPr spc="-25" dirty="0"/>
              <a:t>y</a:t>
            </a:r>
            <a:r>
              <a:rPr spc="-20" dirty="0"/>
              <a:t>p</a:t>
            </a:r>
            <a:r>
              <a:rPr spc="-15" dirty="0"/>
              <a:t>ic</a:t>
            </a:r>
            <a:r>
              <a:rPr spc="-25" dirty="0"/>
              <a:t>a</a:t>
            </a:r>
            <a:r>
              <a:rPr spc="-10" dirty="0"/>
              <a:t>l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20" dirty="0"/>
              <a:t>S</a:t>
            </a:r>
            <a:r>
              <a:rPr spc="-30" dirty="0"/>
              <a:t>RR</a:t>
            </a:r>
            <a:r>
              <a:rPr spc="-20" dirty="0"/>
              <a:t>A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15" dirty="0"/>
              <a:t>st</a:t>
            </a:r>
            <a:r>
              <a:rPr spc="-25" dirty="0"/>
              <a:t>a</a:t>
            </a:r>
            <a:r>
              <a:rPr spc="-15" dirty="0"/>
              <a:t>ti</a:t>
            </a:r>
            <a:r>
              <a:rPr spc="-20" dirty="0"/>
              <a:t>on</a:t>
            </a:r>
          </a:p>
        </p:txBody>
      </p:sp>
      <p:pic>
        <p:nvPicPr>
          <p:cNvPr id="4" name="Picture 3" descr="Aurangab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54292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705600" y="2762264"/>
            <a:ext cx="381000" cy="1588"/>
          </a:xfrm>
          <a:prstGeom prst="straightConnector1">
            <a:avLst/>
          </a:prstGeom>
          <a:noFill/>
          <a:ln w="381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7091032" y="2533664"/>
            <a:ext cx="2133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Lightening arrestor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ower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74991" y="1967287"/>
            <a:ext cx="1011409" cy="263165"/>
          </a:xfrm>
          <a:prstGeom prst="straightConnector1">
            <a:avLst/>
          </a:prstGeom>
          <a:noFill/>
          <a:ln w="381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2952788" y="1477394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 m wind mast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905000" y="3752864"/>
            <a:ext cx="685800" cy="381000"/>
          </a:xfrm>
          <a:prstGeom prst="straightConnector1">
            <a:avLst/>
          </a:prstGeom>
          <a:noFill/>
          <a:ln w="381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1060574" y="3338616"/>
            <a:ext cx="1640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PV panel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00528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Rain gauge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762500" y="4933964"/>
            <a:ext cx="1219200" cy="838200"/>
          </a:xfrm>
          <a:prstGeom prst="line">
            <a:avLst/>
          </a:prstGeom>
          <a:noFill/>
          <a:ln w="38100" cap="flat" cmpd="sng" algn="ctr">
            <a:solidFill>
              <a:srgbClr val="4BACC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" name="TextBox 12"/>
          <p:cNvSpPr txBox="1"/>
          <p:nvPr/>
        </p:nvSpPr>
        <p:spPr>
          <a:xfrm>
            <a:off x="6096000" y="5810264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Solar tracker at 1.5 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Arrow Connector 13"/>
          <p:cNvCxnSpPr>
            <a:endCxn id="11" idx="2"/>
          </p:cNvCxnSpPr>
          <p:nvPr/>
        </p:nvCxnSpPr>
        <p:spPr>
          <a:xfrm rot="5400000" flipH="1" flipV="1">
            <a:off x="728107" y="4667503"/>
            <a:ext cx="501149" cy="100038"/>
          </a:xfrm>
          <a:prstGeom prst="straightConnector1">
            <a:avLst/>
          </a:prstGeom>
          <a:noFill/>
          <a:ln w="381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8760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ChangeArrowheads="1"/>
          </p:cNvSpPr>
          <p:nvPr/>
        </p:nvSpPr>
        <p:spPr bwMode="auto">
          <a:xfrm>
            <a:off x="842963" y="1300163"/>
            <a:ext cx="1981200" cy="152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375" y="755650"/>
            <a:ext cx="15144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b="1" spc="5" dirty="0">
                <a:solidFill>
                  <a:srgbClr val="00B0F0"/>
                </a:solidFill>
                <a:latin typeface="Tahoma"/>
                <a:cs typeface="Tahoma"/>
              </a:rPr>
              <a:t>P</a:t>
            </a:r>
            <a:r>
              <a:rPr b="1" spc="-15" dirty="0">
                <a:solidFill>
                  <a:srgbClr val="00B0F0"/>
                </a:solidFill>
                <a:latin typeface="Tahoma"/>
                <a:cs typeface="Tahoma"/>
              </a:rPr>
              <a:t>yra</a:t>
            </a:r>
            <a:r>
              <a:rPr b="1" spc="-5" dirty="0">
                <a:solidFill>
                  <a:srgbClr val="00B0F0"/>
                </a:solidFill>
                <a:latin typeface="Tahoma"/>
                <a:cs typeface="Tahoma"/>
              </a:rPr>
              <a:t>n</a:t>
            </a:r>
            <a:r>
              <a:rPr b="1" spc="5" dirty="0">
                <a:solidFill>
                  <a:srgbClr val="00B0F0"/>
                </a:solidFill>
                <a:latin typeface="Tahoma"/>
                <a:cs typeface="Tahoma"/>
              </a:rPr>
              <a:t>o</a:t>
            </a:r>
            <a:r>
              <a:rPr b="1" spc="-20" dirty="0">
                <a:solidFill>
                  <a:srgbClr val="00B0F0"/>
                </a:solidFill>
                <a:latin typeface="Tahoma"/>
                <a:cs typeface="Tahoma"/>
              </a:rPr>
              <a:t>mete</a:t>
            </a:r>
            <a:r>
              <a:rPr b="1" spc="-10" dirty="0">
                <a:solidFill>
                  <a:srgbClr val="00B0F0"/>
                </a:solidFill>
                <a:latin typeface="Tahoma"/>
                <a:cs typeface="Tahoma"/>
              </a:rPr>
              <a:t>r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4948237" y="1220788"/>
            <a:ext cx="2671763" cy="1752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3672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800" spc="5" dirty="0"/>
              <a:t>P</a:t>
            </a:r>
            <a:r>
              <a:rPr sz="1800" spc="-15" dirty="0"/>
              <a:t>yrheli</a:t>
            </a:r>
            <a:r>
              <a:rPr sz="1800" spc="5" dirty="0"/>
              <a:t>o</a:t>
            </a:r>
            <a:r>
              <a:rPr sz="1800" spc="-20" dirty="0"/>
              <a:t>mete</a:t>
            </a:r>
            <a:r>
              <a:rPr sz="1800" spc="-10" dirty="0"/>
              <a:t>r</a:t>
            </a:r>
            <a:endParaRPr sz="1800" dirty="0"/>
          </a:p>
        </p:txBody>
      </p:sp>
      <p:sp>
        <p:nvSpPr>
          <p:cNvPr id="25606" name="object 6"/>
          <p:cNvSpPr>
            <a:spLocks noChangeArrowheads="1"/>
          </p:cNvSpPr>
          <p:nvPr/>
        </p:nvSpPr>
        <p:spPr bwMode="auto">
          <a:xfrm>
            <a:off x="387350" y="4194175"/>
            <a:ext cx="28956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775" y="3194050"/>
            <a:ext cx="2125663" cy="803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Solar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Tracker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Pyranometer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&amp;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Pyrheliometer</a:t>
            </a:r>
            <a:r>
              <a:rPr lang="en-US" b="1" smtClean="0">
                <a:solidFill>
                  <a:srgbClr val="C0504D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8" name="object 8"/>
          <p:cNvSpPr>
            <a:spLocks noChangeArrowheads="1"/>
          </p:cNvSpPr>
          <p:nvPr/>
        </p:nvSpPr>
        <p:spPr bwMode="auto">
          <a:xfrm>
            <a:off x="3432175" y="4346575"/>
            <a:ext cx="1600200" cy="2209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09" name="object 9"/>
          <p:cNvSpPr>
            <a:spLocks noChangeArrowheads="1"/>
          </p:cNvSpPr>
          <p:nvPr/>
        </p:nvSpPr>
        <p:spPr bwMode="auto">
          <a:xfrm>
            <a:off x="4725988" y="3965575"/>
            <a:ext cx="1295400" cy="2667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10" name="object 10"/>
          <p:cNvSpPr>
            <a:spLocks noChangeArrowheads="1"/>
          </p:cNvSpPr>
          <p:nvPr/>
        </p:nvSpPr>
        <p:spPr bwMode="auto">
          <a:xfrm>
            <a:off x="5870575" y="3894138"/>
            <a:ext cx="1143000" cy="2743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611" name="object 11"/>
          <p:cNvSpPr>
            <a:spLocks noChangeArrowheads="1"/>
          </p:cNvSpPr>
          <p:nvPr/>
        </p:nvSpPr>
        <p:spPr bwMode="auto">
          <a:xfrm>
            <a:off x="7167563" y="4575175"/>
            <a:ext cx="1476375" cy="19812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9788" y="3314700"/>
            <a:ext cx="1506537" cy="5286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127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Ultrasonic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Anemometer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2375" y="3346450"/>
            <a:ext cx="758825" cy="5286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Rain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Gauge</a:t>
            </a:r>
            <a:endParaRPr lang="en-US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2975" y="3346450"/>
            <a:ext cx="708025" cy="5286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Baro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meter</a:t>
            </a:r>
            <a:endParaRPr lang="en-US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3574" y="3271838"/>
            <a:ext cx="163036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Temperature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&amp;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Humidity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sensor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3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58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5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SOLAR DATA ANALYSIS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 txBox="1">
            <a:spLocks/>
          </p:cNvSpPr>
          <p:nvPr/>
        </p:nvSpPr>
        <p:spPr>
          <a:xfrm>
            <a:off x="0" y="762000"/>
            <a:ext cx="8077200" cy="609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I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IN" sz="88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Solar </a:t>
            </a: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resource data are available from various </a:t>
            </a: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sources - Indian </a:t>
            </a: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Meteorological Department, NASA’s Surface Meteorology and Solar Energy data set, METEONORM’s global climatological database, </a:t>
            </a: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Solar </a:t>
            </a: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data products from the United States National Renewable Energy Laboratory</a:t>
            </a: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4800" dirty="0" smtClean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8800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Since different data sources </a:t>
            </a:r>
            <a:r>
              <a:rPr lang="en-US" sz="88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have particular merits, the choice will depend on the specific site</a:t>
            </a:r>
            <a:endParaRPr lang="en-US" sz="8800" dirty="0" smtClean="0">
              <a:solidFill>
                <a:srgbClr val="F79646">
                  <a:lumMod val="60000"/>
                  <a:lumOff val="40000"/>
                </a:srgbClr>
              </a:solidFill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4400" dirty="0">
              <a:solidFill>
                <a:srgbClr val="F79646">
                  <a:lumMod val="60000"/>
                  <a:lumOff val="40000"/>
                </a:srgbClr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Land based site measurement </a:t>
            </a: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(111 SRRA Stations) resource data can </a:t>
            </a: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be used to calibrate resource data from other sources (satellites or meteorological stations) in order to improve accuracy and </a:t>
            </a: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certainty.</a:t>
            </a:r>
            <a:endParaRPr lang="en-US" sz="8800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en-US" sz="9600" dirty="0" smtClean="0">
              <a:solidFill>
                <a:prstClr val="white">
                  <a:lumMod val="85000"/>
                </a:prstClr>
              </a:solidFill>
            </a:endParaRPr>
          </a:p>
          <a:p>
            <a:pPr algn="just">
              <a:buFont typeface="Arial" pitchFamily="34" charset="0"/>
              <a:buNone/>
            </a:pPr>
            <a:endParaRPr lang="en-IN" sz="88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/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771" y="1767167"/>
            <a:ext cx="861646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72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8858"/>
            <a:ext cx="9165772" cy="995993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251937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66"/>
                </a:solidFill>
              </a:rPr>
              <a:t>SOLAR DATA BASE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8281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86" y="1124744"/>
            <a:ext cx="9144000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21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992" y="1124744"/>
            <a:ext cx="9144000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01276"/>
            <a:ext cx="4968552" cy="139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5400600" cy="136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7192"/>
            <a:ext cx="664530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09" y="1628800"/>
            <a:ext cx="1507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Meteonorm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10 years data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1981 to 1990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309" y="3431337"/>
            <a:ext cx="1507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NASA - SSE</a:t>
            </a:r>
          </a:p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2 years data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1983 to 2005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5" y="5373216"/>
            <a:ext cx="1723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SRRA - Kayathar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 years data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2012 to 2016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4" name="Picture 13" descr="6m-tower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6261" y="1246499"/>
            <a:ext cx="860235" cy="36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5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42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SOLAR DATA ANALYSIS 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43" y="2031999"/>
            <a:ext cx="2743134" cy="419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555" y="1327311"/>
            <a:ext cx="315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79646">
                    <a:lumMod val="40000"/>
                    <a:lumOff val="60000"/>
                  </a:srgbClr>
                </a:solidFill>
              </a:rPr>
              <a:t>Meteonorm 10 years data 1981 to 1990 </a:t>
            </a:r>
            <a:endParaRPr lang="en-US" sz="1400" dirty="0">
              <a:solidFill>
                <a:srgbClr val="F79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9900" y="1327311"/>
            <a:ext cx="3109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NASA – SSE 22 years data 1983 to 2005 </a:t>
            </a:r>
            <a:endParaRPr lang="en-US" sz="1400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368" y="2017485"/>
            <a:ext cx="2775897" cy="41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696" y="2031999"/>
            <a:ext cx="2655890" cy="41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3945" y="1338326"/>
            <a:ext cx="3397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white">
                    <a:lumMod val="75000"/>
                  </a:prstClr>
                </a:solidFill>
              </a:rPr>
              <a:t>SRRA – Kayathar 4 years data 2012 to 2016 </a:t>
            </a:r>
            <a:endParaRPr lang="en-US" sz="14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3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52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SOLAR MAPS 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 txBox="1">
            <a:spLocks/>
          </p:cNvSpPr>
          <p:nvPr/>
        </p:nvSpPr>
        <p:spPr>
          <a:xfrm>
            <a:off x="154229" y="884214"/>
            <a:ext cx="8808903" cy="2192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IN" sz="2400" dirty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IN" sz="8800" b="1" dirty="0">
              <a:solidFill>
                <a:srgbClr val="F79646">
                  <a:lumMod val="40000"/>
                  <a:lumOff val="60000"/>
                </a:srgbClr>
              </a:solidFill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7700" dirty="0" smtClean="0">
                <a:solidFill>
                  <a:srgbClr val="F79646">
                    <a:lumMod val="40000"/>
                    <a:lumOff val="60000"/>
                  </a:srgbClr>
                </a:solidFill>
              </a:rPr>
              <a:t>NIWE </a:t>
            </a:r>
            <a:r>
              <a:rPr lang="en-US" sz="7700" dirty="0">
                <a:solidFill>
                  <a:srgbClr val="F79646">
                    <a:lumMod val="40000"/>
                    <a:lumOff val="60000"/>
                  </a:srgbClr>
                </a:solidFill>
              </a:rPr>
              <a:t>has launched the Indian Solar Radiation Atlas, with 3 km X 3 km spatial resolution, on 03.06.2015, providing details of solar resources at any </a:t>
            </a:r>
            <a:r>
              <a:rPr lang="en-US" sz="7700" dirty="0" smtClean="0">
                <a:solidFill>
                  <a:srgbClr val="F79646">
                    <a:lumMod val="40000"/>
                    <a:lumOff val="60000"/>
                  </a:srgbClr>
                </a:solidFill>
              </a:rPr>
              <a:t>location. GHI, DHI and DNI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8800" dirty="0" smtClean="0">
              <a:solidFill>
                <a:srgbClr val="F79646">
                  <a:lumMod val="40000"/>
                  <a:lumOff val="60000"/>
                </a:srgbClr>
              </a:solidFill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en-US" sz="9600" dirty="0" smtClean="0">
              <a:solidFill>
                <a:srgbClr val="F79646">
                  <a:lumMod val="40000"/>
                  <a:lumOff val="60000"/>
                </a:srgbClr>
              </a:solidFill>
            </a:endParaRPr>
          </a:p>
          <a:p>
            <a:pPr algn="just">
              <a:buFont typeface="Arial" pitchFamily="34" charset="0"/>
              <a:buNone/>
            </a:pPr>
            <a:endParaRPr lang="en-IN" sz="8800" dirty="0">
              <a:solidFill>
                <a:srgbClr val="F79646">
                  <a:lumMod val="40000"/>
                  <a:lumOff val="60000"/>
                </a:srgbClr>
              </a:solidFill>
              <a:cs typeface="Times New Roman" pitchFamily="18" charset="0"/>
            </a:endParaRPr>
          </a:p>
          <a:p>
            <a:pPr algn="just"/>
            <a:endParaRPr lang="en-IN" sz="2400" dirty="0">
              <a:solidFill>
                <a:srgbClr val="F79646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IN" sz="2400" dirty="0">
              <a:solidFill>
                <a:srgbClr val="F79646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solidFill>
                <a:srgbClr val="F79646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18" y="3222172"/>
            <a:ext cx="2148767" cy="331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561" y="3203576"/>
            <a:ext cx="2075986" cy="333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671" y="3222172"/>
            <a:ext cx="2095715" cy="33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27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" y="1905000"/>
            <a:ext cx="7924800" cy="0"/>
          </a:xfrm>
          <a:prstGeom prst="line">
            <a:avLst/>
          </a:prstGeom>
          <a:ln w="31750" cmpd="dbl">
            <a:gradFill flip="none" rotWithShape="1">
              <a:gsLst>
                <a:gs pos="0">
                  <a:srgbClr val="00FFFF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0" y="1295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 spc="150" dirty="0" smtClean="0">
                <a:ln w="11430"/>
                <a:solidFill>
                  <a:srgbClr val="FFDC6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bertus Extra Bold" pitchFamily="34" charset="0"/>
                <a:ea typeface="Microsoft YaHei" pitchFamily="34" charset="-122"/>
              </a:rPr>
              <a:t>Solar Energy Technology and Applications</a:t>
            </a:r>
          </a:p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endParaRPr lang="en-US" altLang="zh-CN" sz="2000" b="1" spc="150" dirty="0" smtClean="0">
              <a:ln w="11430"/>
              <a:solidFill>
                <a:srgbClr val="FFDC6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bertus Extra Bold" pitchFamily="34" charset="0"/>
              <a:ea typeface="Microsoft YaHei" pitchFamily="34" charset="-122"/>
            </a:endParaRPr>
          </a:p>
        </p:txBody>
      </p:sp>
      <p:sp>
        <p:nvSpPr>
          <p:cNvPr id="6166" name="AutoShape 22" descr="http://www.iconarchive.com/download/i43438/oxygen-icons.org/oxygen/Status-weather-clear.ico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68" name="AutoShape 24" descr="http://www.iconarchive.com/download/i43438/oxygen-icons.org/oxygen/Status-weather-clear.ico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70" name="AutoShape 26" descr="http://www.iconarchive.com/download/i43438/oxygen-icons.org/oxygen/Status-weather-clear.ico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1" name="AutoShape 7" descr="http://www.iconarchive.com/download/i43438/oxygen-icons.org/oxygen/Status-weather-clear.ico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6626" name="Picture 2" descr="http://www.clipartbest.com/cliparts/Kin/gy9/Kingy9B5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762000" cy="762000"/>
          </a:xfrm>
          <a:prstGeom prst="rect">
            <a:avLst/>
          </a:prstGeom>
          <a:noFill/>
        </p:spPr>
      </p:pic>
      <p:pic>
        <p:nvPicPr>
          <p:cNvPr id="26630" name="Picture 6" descr="http://2.bp.blogspot.com/-rS0LTIxhqYo/VYfkajUmMTI/AAAAAAAAU-4/jlbS3DBCt-A/s1600/ray%2Bof%2Blight%2Bin%2Bpin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 rot="19360108">
            <a:off x="1061803" y="2504643"/>
            <a:ext cx="1001735" cy="1574698"/>
          </a:xfrm>
          <a:prstGeom prst="rect">
            <a:avLst/>
          </a:prstGeom>
          <a:noFill/>
        </p:spPr>
      </p:pic>
      <p:pic>
        <p:nvPicPr>
          <p:cNvPr id="13314" name="Picture 2" descr="http://www.abbeyenergy.com/images/slider/solar_saving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895600"/>
            <a:ext cx="2952750" cy="3495675"/>
          </a:xfrm>
          <a:prstGeom prst="rect">
            <a:avLst/>
          </a:prstGeom>
          <a:noFill/>
        </p:spPr>
      </p:pic>
      <p:pic>
        <p:nvPicPr>
          <p:cNvPr id="13316" name="Picture 4" descr="http://renuvo.co.uk/wp-content/uploads/2014/12/Solar-Hot-Wa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421881"/>
            <a:ext cx="2438400" cy="1769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53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534400" cy="598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E00000"/>
                </a:solidFill>
                <a:latin typeface="Tahoma" pitchFamily="34" charset="0"/>
              </a:rPr>
              <a:t>S O L A R          E N E R G  Y</a:t>
            </a:r>
          </a:p>
        </p:txBody>
      </p:sp>
      <p:pic>
        <p:nvPicPr>
          <p:cNvPr id="28675" name="Picture 3" descr="D:\Publications\EMC for Schools\cell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4349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:\Publications\RGIT Kottayam\fpc.bm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0"/>
            <a:ext cx="4267200" cy="5334000"/>
          </a:xfrm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150" y="38100"/>
            <a:ext cx="9302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-177800" y="2819400"/>
            <a:ext cx="10160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E00000"/>
                </a:solidFill>
              </a:rPr>
              <a:t>H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E00000"/>
                </a:solidFill>
              </a:rPr>
              <a:t>E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E00000"/>
                </a:solidFill>
              </a:rPr>
              <a:t>A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E00000"/>
                </a:solidFill>
              </a:rPr>
              <a:t>T</a:t>
            </a:r>
            <a:endParaRPr lang="en-AU" altLang="en-US" sz="4400" b="1">
              <a:solidFill>
                <a:srgbClr val="E00000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080000" y="6248400"/>
            <a:ext cx="406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E L E C T R I C I T Y</a:t>
            </a:r>
            <a:endParaRPr lang="en-AU" altLang="en-US" sz="3200" b="1">
              <a:solidFill>
                <a:srgbClr val="FF33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52800" y="990600"/>
            <a:ext cx="2133600" cy="561975"/>
            <a:chOff x="2112" y="768"/>
            <a:chExt cx="1344" cy="210"/>
          </a:xfrm>
        </p:grpSpPr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H="1">
              <a:off x="2112" y="768"/>
              <a:ext cx="672" cy="21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784" y="768"/>
              <a:ext cx="672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90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papundits.files.wordpress.com/2008/05/solar-thermal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2621" y="2894605"/>
            <a:ext cx="1803472" cy="1368151"/>
          </a:xfrm>
          <a:prstGeom prst="rect">
            <a:avLst/>
          </a:prstGeom>
          <a:ln w="127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4" descr="http://carbon-pros.com/image/solar-thermal-barst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620" y="4593213"/>
            <a:ext cx="1807980" cy="1352604"/>
          </a:xfrm>
          <a:prstGeom prst="rect">
            <a:avLst/>
          </a:prstGeom>
          <a:ln w="127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8" descr="http://worldstogethertravel.com/belize/images/maya-pics/w-drying-pepper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399" y="4607106"/>
            <a:ext cx="1824942" cy="1368707"/>
          </a:xfrm>
          <a:prstGeom prst="rect">
            <a:avLst/>
          </a:prstGeom>
          <a:ln w="127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12" descr="http://knol.google.com/k/-/-/2tfzfay8fri95/jyvy3f/solar-oven-set-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394" y="2891453"/>
            <a:ext cx="1803472" cy="1368442"/>
          </a:xfrm>
          <a:prstGeom prst="rect">
            <a:avLst/>
          </a:prstGeom>
          <a:ln w="127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81000" y="1143000"/>
            <a:ext cx="4214810" cy="417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500" b="1" dirty="0" smtClean="0">
                <a:solidFill>
                  <a:srgbClr val="9BBB59">
                    <a:lumMod val="60000"/>
                    <a:lumOff val="40000"/>
                  </a:srgbClr>
                </a:solidFill>
                <a:cs typeface="Times New Roman" pitchFamily="18" charset="0"/>
              </a:rPr>
              <a:t>Thermal</a:t>
            </a:r>
          </a:p>
          <a:p>
            <a:pPr marL="800100" lvl="2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200" b="1" dirty="0" smtClean="0">
                <a:solidFill>
                  <a:prstClr val="white">
                    <a:lumMod val="95000"/>
                  </a:prstClr>
                </a:solidFill>
                <a:cs typeface="Times New Roman" pitchFamily="18" charset="0"/>
              </a:rPr>
              <a:t>Water Heating</a:t>
            </a:r>
          </a:p>
          <a:p>
            <a:pPr marL="800100" lvl="2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200" b="1" dirty="0" smtClean="0">
                <a:solidFill>
                  <a:prstClr val="white">
                    <a:lumMod val="95000"/>
                  </a:prstClr>
                </a:solidFill>
                <a:cs typeface="Times New Roman" pitchFamily="18" charset="0"/>
              </a:rPr>
              <a:t>Dryer</a:t>
            </a:r>
          </a:p>
          <a:p>
            <a:pPr marL="800100" lvl="2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200" b="1" dirty="0" smtClean="0">
                <a:solidFill>
                  <a:prstClr val="white">
                    <a:lumMod val="95000"/>
                  </a:prstClr>
                </a:solidFill>
                <a:cs typeface="Times New Roman" pitchFamily="18" charset="0"/>
              </a:rPr>
              <a:t>Cooker</a:t>
            </a:r>
          </a:p>
          <a:p>
            <a:pPr marL="800100" lvl="2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200" b="1" dirty="0" smtClean="0">
                <a:solidFill>
                  <a:prstClr val="white">
                    <a:lumMod val="95000"/>
                  </a:prstClr>
                </a:solidFill>
                <a:cs typeface="Times New Roman" pitchFamily="18" charset="0"/>
              </a:rPr>
              <a:t>Oven</a:t>
            </a:r>
          </a:p>
          <a:p>
            <a:pPr marL="800100" lvl="2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200" b="1" dirty="0" smtClean="0">
                <a:solidFill>
                  <a:prstClr val="white">
                    <a:lumMod val="95000"/>
                  </a:prstClr>
                </a:solidFill>
                <a:cs typeface="Times New Roman" pitchFamily="18" charset="0"/>
              </a:rPr>
              <a:t>Space Heating</a:t>
            </a:r>
          </a:p>
          <a:p>
            <a:pPr marL="800100" lvl="2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200" b="1" dirty="0" smtClean="0">
                <a:solidFill>
                  <a:prstClr val="white">
                    <a:lumMod val="95000"/>
                  </a:prstClr>
                </a:solidFill>
                <a:cs typeface="Times New Roman" pitchFamily="18" charset="0"/>
              </a:rPr>
              <a:t>Thermal Electricity – 	Power Towers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500" b="1" dirty="0" smtClean="0">
                <a:solidFill>
                  <a:srgbClr val="9BBB59">
                    <a:lumMod val="60000"/>
                    <a:lumOff val="40000"/>
                  </a:srgbClr>
                </a:solidFill>
                <a:cs typeface="Times New Roman" pitchFamily="18" charset="0"/>
              </a:rPr>
              <a:t>Direct Electrical</a:t>
            </a:r>
          </a:p>
          <a:p>
            <a:pPr marL="800100" lvl="2" indent="-342900">
              <a:spcBef>
                <a:spcPct val="20000"/>
              </a:spcBef>
              <a:buClr>
                <a:srgbClr val="006600"/>
              </a:buClr>
              <a:buSzPct val="80000"/>
              <a:buFontTx/>
              <a:buBlip>
                <a:blip r:embed="rId7"/>
              </a:buBlip>
              <a:defRPr/>
            </a:pPr>
            <a:r>
              <a:rPr lang="en-US" sz="2200" b="1" dirty="0" smtClean="0">
                <a:solidFill>
                  <a:prstClr val="white">
                    <a:lumMod val="95000"/>
                  </a:prstClr>
                </a:solidFill>
                <a:cs typeface="Times New Roman" pitchFamily="18" charset="0"/>
              </a:rPr>
              <a:t>PV</a:t>
            </a:r>
          </a:p>
        </p:txBody>
      </p:sp>
      <p:pic>
        <p:nvPicPr>
          <p:cNvPr id="27" name="Picture 26" descr="http://blog.cravingstogo.com/wp-content/renewable-energy-minnesota-initiative-sustainable-alternative-fuel-sol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5993" y="1238849"/>
            <a:ext cx="1809074" cy="1319224"/>
          </a:xfrm>
          <a:prstGeom prst="rect">
            <a:avLst/>
          </a:prstGeom>
          <a:ln w="127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http://lin.koetter.ch/KCST-Web-Site-2001/Projects/Commuity%20Development/Steps%20Forward/Under%20the%20Sun/Solar%20Cooker%2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2394" y="1219200"/>
            <a:ext cx="1803472" cy="1368151"/>
          </a:xfrm>
          <a:prstGeom prst="rect">
            <a:avLst/>
          </a:prstGeom>
          <a:ln w="127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54428" y="-10884"/>
            <a:ext cx="4746172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bertus Extra Bold" pitchFamily="34" charset="0"/>
              </a:rPr>
              <a:t>Solar Energy</a:t>
            </a:r>
          </a:p>
        </p:txBody>
      </p:sp>
      <p:pic>
        <p:nvPicPr>
          <p:cNvPr id="33" name="Picture 32" descr="wave.png"/>
          <p:cNvPicPr>
            <a:picLocks noChangeAspect="1"/>
          </p:cNvPicPr>
          <p:nvPr/>
        </p:nvPicPr>
        <p:blipFill>
          <a:blip r:embed="rId10" cstate="print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-228600" y="533400"/>
            <a:ext cx="9372600" cy="3810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600200" y="5410200"/>
            <a:ext cx="1295400" cy="1219200"/>
            <a:chOff x="628659" y="374073"/>
            <a:chExt cx="2743208" cy="2680877"/>
          </a:xfrm>
        </p:grpSpPr>
        <p:sp>
          <p:nvSpPr>
            <p:cNvPr id="40" name=" 3"/>
            <p:cNvSpPr/>
            <p:nvPr/>
          </p:nvSpPr>
          <p:spPr>
            <a:xfrm>
              <a:off x="628659" y="374073"/>
              <a:ext cx="2743208" cy="2680877"/>
            </a:xfrm>
            <a:prstGeom prst="gear9">
              <a:avLst/>
            </a:prstGeom>
            <a:gradFill rotWithShape="1">
              <a:gsLst>
                <a:gs pos="0">
                  <a:srgbClr val="3497AE">
                    <a:shade val="15000"/>
                    <a:satMod val="180000"/>
                  </a:srgbClr>
                </a:gs>
                <a:gs pos="50000">
                  <a:srgbClr val="3497AE">
                    <a:shade val="45000"/>
                    <a:satMod val="170000"/>
                  </a:srgbClr>
                </a:gs>
                <a:gs pos="70000">
                  <a:srgbClr val="3497AE">
                    <a:tint val="99000"/>
                    <a:shade val="65000"/>
                    <a:satMod val="155000"/>
                  </a:srgbClr>
                </a:gs>
                <a:gs pos="100000">
                  <a:srgbClr val="3497AE"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497AE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1" name=" 4"/>
            <p:cNvSpPr/>
            <p:nvPr/>
          </p:nvSpPr>
          <p:spPr>
            <a:xfrm>
              <a:off x="1175506" y="1002058"/>
              <a:ext cx="1649513" cy="1378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 smtClean="0">
                  <a:solidFill>
                    <a:srgbClr val="005EA4"/>
                  </a:solidFill>
                  <a:hlinkClick r:id="rId11" action="ppaction://hlinkfile"/>
                </a:rPr>
                <a:t>Video</a:t>
              </a:r>
              <a:endParaRPr lang="en-US" sz="2000" b="1" dirty="0">
                <a:solidFill>
                  <a:srgbClr val="005EA4"/>
                </a:solidFill>
              </a:endParaRPr>
            </a:p>
          </p:txBody>
        </p:sp>
      </p:grpSp>
      <p:pic>
        <p:nvPicPr>
          <p:cNvPr id="15" name="Picture 2" descr="\\192.168.14.2\ITCS common\C-WET-EMBLEM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64605" y="0"/>
            <a:ext cx="479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028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Street Lights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5976" y="1600206"/>
            <a:ext cx="4559424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Parabolic concentrator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147459" name="Picture 3" descr="H:\Avinash docs\download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38264"/>
            <a:ext cx="3492781" cy="3024336"/>
          </a:xfrm>
          <a:prstGeom prst="rect">
            <a:avLst/>
          </a:prstGeom>
          <a:noFill/>
          <a:ln>
            <a:solidFill>
              <a:srgbClr val="065619"/>
            </a:solidFill>
          </a:ln>
        </p:spPr>
      </p:pic>
      <p:pic>
        <p:nvPicPr>
          <p:cNvPr id="147460" name="Picture 4" descr="H:\Avinash docs\solar-cfl-street-light-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30323"/>
            <a:ext cx="3265334" cy="3096344"/>
          </a:xfrm>
          <a:prstGeom prst="rect">
            <a:avLst/>
          </a:prstGeom>
          <a:noFill/>
          <a:ln>
            <a:solidFill>
              <a:srgbClr val="065619"/>
            </a:solidFill>
          </a:ln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54428" y="-10884"/>
            <a:ext cx="611777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bertus Extra Bold" pitchFamily="34" charset="0"/>
              </a:rPr>
              <a:t>Solar Energy Applications</a:t>
            </a:r>
          </a:p>
        </p:txBody>
      </p:sp>
      <p:pic>
        <p:nvPicPr>
          <p:cNvPr id="21" name="Picture 20" descr="wave.png"/>
          <p:cNvPicPr>
            <a:picLocks noChangeAspect="1"/>
          </p:cNvPicPr>
          <p:nvPr/>
        </p:nvPicPr>
        <p:blipFill>
          <a:blip r:embed="rId5" cstate="print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-228600" y="533400"/>
            <a:ext cx="9372600" cy="381000"/>
          </a:xfrm>
          <a:prstGeom prst="rect">
            <a:avLst/>
          </a:prstGeom>
        </p:spPr>
      </p:pic>
      <p:pic>
        <p:nvPicPr>
          <p:cNvPr id="8" name="Picture 2" descr="\\192.168.14.2\ITCS common\C-WET-EMBLE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4605" y="0"/>
            <a:ext cx="479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749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Grp="1"/>
          </p:cNvSpPr>
          <p:nvPr>
            <p:ph type="body" sz="half" idx="4294967295"/>
          </p:nvPr>
        </p:nvSpPr>
        <p:spPr>
          <a:xfrm>
            <a:off x="2850601" y="1066800"/>
            <a:ext cx="6064799" cy="4648200"/>
          </a:xfrm>
        </p:spPr>
        <p:txBody>
          <a:bodyPr>
            <a:noAutofit/>
          </a:bodyPr>
          <a:lstStyle/>
          <a:p>
            <a:pPr marL="273050" indent="-273050" algn="just">
              <a:lnSpc>
                <a:spcPct val="150000"/>
              </a:lnSpc>
              <a:buBlip>
                <a:blip r:embed="rId2"/>
              </a:buBlip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Largest member of solar system.</a:t>
            </a:r>
          </a:p>
          <a:p>
            <a:pPr marL="273050" indent="-273050" algn="just">
              <a:lnSpc>
                <a:spcPct val="150000"/>
              </a:lnSpc>
              <a:buBlip>
                <a:blip r:embed="rId2"/>
              </a:buBlip>
            </a:pPr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Intensely hot gaseous sphere. </a:t>
            </a:r>
          </a:p>
          <a:p>
            <a:pPr marL="273050" indent="-273050" algn="just">
              <a:lnSpc>
                <a:spcPct val="150000"/>
              </a:lnSpc>
              <a:buBlip>
                <a:blip r:embed="rId2"/>
              </a:buBlip>
            </a:pPr>
            <a:r>
              <a:rPr lang="en-IN" sz="1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Core </a:t>
            </a:r>
            <a:r>
              <a:rPr lang="en-IN" sz="1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temperature is 15 million degree </a:t>
            </a:r>
            <a:r>
              <a:rPr lang="en-IN" sz="1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 and Surface </a:t>
            </a:r>
            <a:r>
              <a:rPr lang="en-IN" sz="1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temperature is about 5800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K.</a:t>
            </a:r>
          </a:p>
          <a:p>
            <a:pPr marL="273050" indent="-273050" algn="just">
              <a:lnSpc>
                <a:spcPct val="150000"/>
              </a:lnSpc>
              <a:buBlip>
                <a:blip r:embed="rId2"/>
              </a:buBlip>
            </a:pPr>
            <a:r>
              <a:rPr lang="en-US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Diameter </a:t>
            </a:r>
            <a:r>
              <a:rPr lang="en-IN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13,90,000 km, Mass </a:t>
            </a:r>
            <a:r>
              <a:rPr lang="en-IN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consists of 75% Hydrogen and 25% Helium.</a:t>
            </a:r>
            <a:endParaRPr lang="en-US" sz="18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273050" indent="-273050" algn="just">
              <a:lnSpc>
                <a:spcPct val="150000"/>
              </a:lnSpc>
              <a:buBlip>
                <a:blip r:embed="rId2"/>
              </a:buBlip>
            </a:pP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Fusion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reaction generates </a:t>
            </a: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Energy </a:t>
            </a:r>
            <a:r>
              <a:rPr lang="en-IN" sz="1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about </a:t>
            </a:r>
            <a:r>
              <a:rPr lang="en-IN" sz="1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386 billion megawatts.</a:t>
            </a:r>
          </a:p>
          <a:p>
            <a:pPr marL="273050" indent="-273050" algn="just">
              <a:lnSpc>
                <a:spcPct val="150000"/>
              </a:lnSpc>
              <a:buBlip>
                <a:blip r:embed="rId2"/>
              </a:buBlip>
            </a:pPr>
            <a:r>
              <a:rPr lang="en-IN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Radiation strikes the earth  </a:t>
            </a:r>
            <a:r>
              <a:rPr lang="en-IN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with in 8 minutes.</a:t>
            </a:r>
          </a:p>
          <a:p>
            <a:pPr marL="273050" indent="-273050" algn="just">
              <a:lnSpc>
                <a:spcPct val="150000"/>
              </a:lnSpc>
              <a:buBlip>
                <a:blip r:embed="rId2"/>
              </a:buBlip>
            </a:pPr>
            <a:r>
              <a:rPr lang="en-IN" sz="1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30 </a:t>
            </a:r>
            <a:r>
              <a:rPr lang="en-IN" sz="1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minutes of radiation is equal to the world energy demand for one year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50973" t="5395" b="5736"/>
          <a:stretch/>
        </p:blipFill>
        <p:spPr>
          <a:xfrm rot="10800000">
            <a:off x="-457200" y="762000"/>
            <a:ext cx="3115138" cy="5646616"/>
          </a:xfrm>
          <a:prstGeom prst="rect">
            <a:avLst/>
          </a:prstGeom>
        </p:spPr>
      </p:pic>
      <p:sp>
        <p:nvSpPr>
          <p:cNvPr id="7" name="Rectangle 14"/>
          <p:cNvSpPr txBox="1">
            <a:spLocks/>
          </p:cNvSpPr>
          <p:nvPr/>
        </p:nvSpPr>
        <p:spPr>
          <a:xfrm>
            <a:off x="395536" y="76200"/>
            <a:ext cx="3168352" cy="609600"/>
          </a:xfrm>
          <a:prstGeom prst="rect">
            <a:avLst/>
          </a:prstGeom>
        </p:spPr>
        <p:txBody>
          <a:bodyPr vert="horz" lIns="0" tIns="45720" rIns="0" bIns="0" rtlCol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pc="150" dirty="0">
                <a:ln w="11430"/>
                <a:solidFill>
                  <a:srgbClr val="FFDC6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bertus Extra Bold" pitchFamily="34" charset="0"/>
                <a:cs typeface="Helvetica"/>
              </a:rPr>
              <a:t>The Sun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685800"/>
            <a:ext cx="7924800" cy="0"/>
          </a:xfrm>
          <a:prstGeom prst="line">
            <a:avLst/>
          </a:prstGeom>
          <a:ln w="31750" cmpd="dbl">
            <a:gradFill flip="none" rotWithShape="1">
              <a:gsLst>
                <a:gs pos="0">
                  <a:srgbClr val="00FFFF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152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9050" y="9525"/>
            <a:ext cx="9067800" cy="1031875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 b="1" i="1">
                <a:solidFill>
                  <a:srgbClr val="FF0000"/>
                </a:solidFill>
              </a:rPr>
              <a:t>Typical Temperature Range &amp; Efficiencies of Heating Systems</a:t>
            </a:r>
          </a:p>
        </p:txBody>
      </p:sp>
      <p:graphicFrame>
        <p:nvGraphicFramePr>
          <p:cNvPr id="13407" name="Group 95"/>
          <p:cNvGraphicFramePr>
            <a:graphicFrameLocks noGrp="1"/>
          </p:cNvGraphicFramePr>
          <p:nvPr>
            <p:ph/>
          </p:nvPr>
        </p:nvGraphicFramePr>
        <p:xfrm>
          <a:off x="323850" y="1257300"/>
          <a:ext cx="8610600" cy="5257801"/>
        </p:xfrm>
        <a:graphic>
          <a:graphicData uri="http://schemas.openxmlformats.org/drawingml/2006/table">
            <a:tbl>
              <a:tblPr/>
              <a:tblGrid>
                <a:gridCol w="2971800"/>
                <a:gridCol w="2286000"/>
                <a:gridCol w="1828800"/>
                <a:gridCol w="1524000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</a:rPr>
                        <a:t>Name of System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Useful Radiation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Temperature Range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Efficiency ( %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</a:rPr>
                        <a:t>Flat plate hot water heating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Global (direct+diffused)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40 to 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</a:rPr>
                        <a:t>Evacuated tube water heating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50 to 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</a:rPr>
                        <a:t>Evacuated tube with other fluid and low concentration ratio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Direct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100 to 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50-60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</a:rPr>
                        <a:t>Cylindrical parabolic collector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Direct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100 to 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50-60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</a:rPr>
                        <a:t>Parabolic point focus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Direct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Up to 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30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SOLAR PV TECHNOLOGY 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865" y="1089066"/>
            <a:ext cx="6444447" cy="527363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59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COMPONENTS OF SOLAR PV SYSTEM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/>
          <p:cNvSpPr txBox="1"/>
          <p:nvPr/>
        </p:nvSpPr>
        <p:spPr>
          <a:xfrm>
            <a:off x="373307" y="1447800"/>
            <a:ext cx="4157662" cy="44140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68288" indent="-255588"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9F4DA2"/>
              </a:buClr>
              <a:buFont typeface="Georgia" pitchFamily="18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The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individual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units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that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you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place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in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the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sun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to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produce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electricity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from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the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sun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are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called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PV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modules.</a:t>
            </a:r>
          </a:p>
          <a:p>
            <a:pPr>
              <a:spcBef>
                <a:spcPts val="50"/>
              </a:spcBef>
              <a:buClr>
                <a:srgbClr val="9F4DA2"/>
              </a:buClr>
              <a:buFont typeface="Georgia" pitchFamily="18" charset="0"/>
              <a:buChar char="•"/>
            </a:pPr>
            <a:endParaRPr lang="en-US" sz="3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F4DA2"/>
              </a:buClr>
              <a:buFont typeface="Georgia" pitchFamily="18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number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of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modules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connected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together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in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different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configurations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form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PV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array.</a:t>
            </a:r>
          </a:p>
        </p:txBody>
      </p:sp>
      <p:sp>
        <p:nvSpPr>
          <p:cNvPr id="11" name="object 3"/>
          <p:cNvSpPr>
            <a:spLocks noChangeArrowheads="1"/>
          </p:cNvSpPr>
          <p:nvPr/>
        </p:nvSpPr>
        <p:spPr bwMode="auto">
          <a:xfrm>
            <a:off x="5257800" y="1447800"/>
            <a:ext cx="3409950" cy="4724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1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SOLAR IRRADIATION 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/>
          <p:cNvSpPr>
            <a:spLocks noChangeArrowheads="1"/>
          </p:cNvSpPr>
          <p:nvPr/>
        </p:nvSpPr>
        <p:spPr bwMode="auto">
          <a:xfrm>
            <a:off x="381000" y="1676400"/>
            <a:ext cx="8274050" cy="4495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8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TYPES ON PANEL 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18"/>
          <p:cNvSpPr>
            <a:spLocks noChangeArrowheads="1"/>
          </p:cNvSpPr>
          <p:nvPr/>
        </p:nvSpPr>
        <p:spPr bwMode="auto">
          <a:xfrm>
            <a:off x="0" y="1417638"/>
            <a:ext cx="9144000" cy="45259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2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COMPARISON TABLE 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3620421"/>
              </p:ext>
            </p:extLst>
          </p:nvPr>
        </p:nvGraphicFramePr>
        <p:xfrm>
          <a:off x="146050" y="1365250"/>
          <a:ext cx="8839200" cy="5264150"/>
        </p:xfrm>
        <a:graphic>
          <a:graphicData uri="http://schemas.openxmlformats.org/drawingml/2006/table">
            <a:tbl>
              <a:tblPr/>
              <a:tblGrid>
                <a:gridCol w="1149350"/>
                <a:gridCol w="1524000"/>
                <a:gridCol w="1955800"/>
                <a:gridCol w="1549400"/>
                <a:gridCol w="1520825"/>
                <a:gridCol w="1139825"/>
              </a:tblGrid>
              <a:tr h="700974">
                <a:tc>
                  <a:txBody>
                    <a:bodyPr/>
                    <a:lstStyle/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Solar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Cell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Single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Crystal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Poly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Crystal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Film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Multijunction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Organic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2270">
                <a:tc>
                  <a:txBody>
                    <a:bodyPr/>
                    <a:lstStyle/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Advantages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-Very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high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efficiency</a:t>
                      </a:r>
                    </a:p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-Easy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manufacture</a:t>
                      </a:r>
                    </a:p>
                    <a:p>
                      <a:pPr marL="58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-Longevity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1638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Cheaper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compared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single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crystal</a:t>
                      </a:r>
                    </a:p>
                    <a:p>
                      <a:pPr marL="4016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reliable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single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crystal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-More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flexible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compared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crystalline</a:t>
                      </a:r>
                    </a:p>
                    <a:p>
                      <a:pPr marL="603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-Cheaper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crystalline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cells</a:t>
                      </a:r>
                    </a:p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-Easy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handling</a:t>
                      </a:r>
                    </a:p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capabilities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-They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capture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every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wavelength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light</a:t>
                      </a:r>
                    </a:p>
                    <a:p>
                      <a:pPr marL="40322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-Very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high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efficiency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Manufacturing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very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less</a:t>
                      </a:r>
                    </a:p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-Material</a:t>
                      </a:r>
                    </a:p>
                    <a:p>
                      <a:pPr marL="60325" marR="0" lvl="0" indent="0" algn="l" defTabSz="914400" rtl="0" eaLnBrk="1" fontAlgn="base" latinLnBrk="0" hangingPunct="1">
                        <a:lnSpc>
                          <a:spcPts val="1525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availability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high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0906"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Disadvantages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-Very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expensive</a:t>
                      </a:r>
                    </a:p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-Fragile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75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Less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efficient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when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compared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monocrystal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-Very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less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efficiency</a:t>
                      </a:r>
                    </a:p>
                    <a:p>
                      <a:pPr marL="60325" marR="0" lvl="0" indent="0" algn="l" defTabSz="914400" rtl="0" eaLnBrk="1" fontAlgn="base" latinLnBrk="0" hangingPunct="1">
                        <a:lnSpc>
                          <a:spcPts val="1525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-Can’t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used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high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power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applications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-Very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low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efficiency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45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CC66"/>
                </a:solidFill>
              </a:rPr>
              <a:t>Parameters affecting Solar </a:t>
            </a:r>
            <a:r>
              <a:rPr lang="en-IN" sz="3200" b="1" dirty="0" smtClean="0">
                <a:solidFill>
                  <a:srgbClr val="FFCC66"/>
                </a:solidFill>
              </a:rPr>
              <a:t>Panel output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52400" y="747349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>
            <a:spLocks/>
          </p:cNvSpPr>
          <p:nvPr/>
        </p:nvSpPr>
        <p:spPr bwMode="auto">
          <a:xfrm>
            <a:off x="838200" y="2438400"/>
            <a:ext cx="2286000" cy="2286000"/>
          </a:xfrm>
          <a:custGeom>
            <a:avLst/>
            <a:gdLst>
              <a:gd name="T0" fmla="*/ 1049248 w 2286000"/>
              <a:gd name="T1" fmla="*/ 3788 h 2286000"/>
              <a:gd name="T2" fmla="*/ 868305 w 2286000"/>
              <a:gd name="T3" fmla="*/ 33214 h 2286000"/>
              <a:gd name="T4" fmla="*/ 698069 w 2286000"/>
              <a:gd name="T5" fmla="*/ 89812 h 2286000"/>
              <a:gd name="T6" fmla="*/ 540891 w 2286000"/>
              <a:gd name="T7" fmla="*/ 171230 h 2286000"/>
              <a:gd name="T8" fmla="*/ 399125 w 2286000"/>
              <a:gd name="T9" fmla="*/ 275116 h 2286000"/>
              <a:gd name="T10" fmla="*/ 275121 w 2286000"/>
              <a:gd name="T11" fmla="*/ 399118 h 2286000"/>
              <a:gd name="T12" fmla="*/ 171234 w 2286000"/>
              <a:gd name="T13" fmla="*/ 540884 h 2286000"/>
              <a:gd name="T14" fmla="*/ 89814 w 2286000"/>
              <a:gd name="T15" fmla="*/ 698062 h 2286000"/>
              <a:gd name="T16" fmla="*/ 33215 w 2286000"/>
              <a:gd name="T17" fmla="*/ 868300 h 2286000"/>
              <a:gd name="T18" fmla="*/ 3788 w 2286000"/>
              <a:gd name="T19" fmla="*/ 1049246 h 2286000"/>
              <a:gd name="T20" fmla="*/ 3788 w 2286000"/>
              <a:gd name="T21" fmla="*/ 1236751 h 2286000"/>
              <a:gd name="T22" fmla="*/ 33215 w 2286000"/>
              <a:gd name="T23" fmla="*/ 1417694 h 2286000"/>
              <a:gd name="T24" fmla="*/ 89814 w 2286000"/>
              <a:gd name="T25" fmla="*/ 1587930 h 2286000"/>
              <a:gd name="T26" fmla="*/ 171234 w 2286000"/>
              <a:gd name="T27" fmla="*/ 1745108 h 2286000"/>
              <a:gd name="T28" fmla="*/ 275121 w 2286000"/>
              <a:gd name="T29" fmla="*/ 1886874 h 2286000"/>
              <a:gd name="T30" fmla="*/ 399125 w 2286000"/>
              <a:gd name="T31" fmla="*/ 2010877 h 2286000"/>
              <a:gd name="T32" fmla="*/ 540891 w 2286000"/>
              <a:gd name="T33" fmla="*/ 2114765 h 2286000"/>
              <a:gd name="T34" fmla="*/ 698069 w 2286000"/>
              <a:gd name="T35" fmla="*/ 2196185 h 2286000"/>
              <a:gd name="T36" fmla="*/ 868305 w 2286000"/>
              <a:gd name="T37" fmla="*/ 2252784 h 2286000"/>
              <a:gd name="T38" fmla="*/ 1049248 w 2286000"/>
              <a:gd name="T39" fmla="*/ 2282211 h 2286000"/>
              <a:gd name="T40" fmla="*/ 1236751 w 2286000"/>
              <a:gd name="T41" fmla="*/ 2282211 h 2286000"/>
              <a:gd name="T42" fmla="*/ 1417694 w 2286000"/>
              <a:gd name="T43" fmla="*/ 2252784 h 2286000"/>
              <a:gd name="T44" fmla="*/ 1587930 w 2286000"/>
              <a:gd name="T45" fmla="*/ 2196185 h 2286000"/>
              <a:gd name="T46" fmla="*/ 1745108 w 2286000"/>
              <a:gd name="T47" fmla="*/ 2114765 h 2286000"/>
              <a:gd name="T48" fmla="*/ 1886874 w 2286000"/>
              <a:gd name="T49" fmla="*/ 2010877 h 2286000"/>
              <a:gd name="T50" fmla="*/ 2010877 w 2286000"/>
              <a:gd name="T51" fmla="*/ 1886874 h 2286000"/>
              <a:gd name="T52" fmla="*/ 2114765 w 2286000"/>
              <a:gd name="T53" fmla="*/ 1745108 h 2286000"/>
              <a:gd name="T54" fmla="*/ 2196185 w 2286000"/>
              <a:gd name="T55" fmla="*/ 1587930 h 2286000"/>
              <a:gd name="T56" fmla="*/ 2252784 w 2286000"/>
              <a:gd name="T57" fmla="*/ 1417694 h 2286000"/>
              <a:gd name="T58" fmla="*/ 2282211 w 2286000"/>
              <a:gd name="T59" fmla="*/ 1236751 h 2286000"/>
              <a:gd name="T60" fmla="*/ 2282211 w 2286000"/>
              <a:gd name="T61" fmla="*/ 1049246 h 2286000"/>
              <a:gd name="T62" fmla="*/ 2252784 w 2286000"/>
              <a:gd name="T63" fmla="*/ 868300 h 2286000"/>
              <a:gd name="T64" fmla="*/ 2196185 w 2286000"/>
              <a:gd name="T65" fmla="*/ 698062 h 2286000"/>
              <a:gd name="T66" fmla="*/ 2114765 w 2286000"/>
              <a:gd name="T67" fmla="*/ 540884 h 2286000"/>
              <a:gd name="T68" fmla="*/ 2010877 w 2286000"/>
              <a:gd name="T69" fmla="*/ 399118 h 2286000"/>
              <a:gd name="T70" fmla="*/ 1886874 w 2286000"/>
              <a:gd name="T71" fmla="*/ 275116 h 2286000"/>
              <a:gd name="T72" fmla="*/ 1745108 w 2286000"/>
              <a:gd name="T73" fmla="*/ 171230 h 2286000"/>
              <a:gd name="T74" fmla="*/ 1587930 w 2286000"/>
              <a:gd name="T75" fmla="*/ 89812 h 2286000"/>
              <a:gd name="T76" fmla="*/ 1417694 w 2286000"/>
              <a:gd name="T77" fmla="*/ 33214 h 2286000"/>
              <a:gd name="T78" fmla="*/ 1236751 w 2286000"/>
              <a:gd name="T79" fmla="*/ 3788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86000" h="2286000">
                <a:moveTo>
                  <a:pt x="1142999" y="0"/>
                </a:moveTo>
                <a:lnTo>
                  <a:pt x="1049248" y="3788"/>
                </a:lnTo>
                <a:lnTo>
                  <a:pt x="957585" y="14958"/>
                </a:lnTo>
                <a:lnTo>
                  <a:pt x="868305" y="33214"/>
                </a:lnTo>
                <a:lnTo>
                  <a:pt x="781702" y="58264"/>
                </a:lnTo>
                <a:lnTo>
                  <a:pt x="698069" y="89812"/>
                </a:lnTo>
                <a:lnTo>
                  <a:pt x="617701" y="127566"/>
                </a:lnTo>
                <a:lnTo>
                  <a:pt x="540891" y="171230"/>
                </a:lnTo>
                <a:lnTo>
                  <a:pt x="467935" y="220512"/>
                </a:lnTo>
                <a:lnTo>
                  <a:pt x="399125" y="275116"/>
                </a:lnTo>
                <a:lnTo>
                  <a:pt x="334756" y="334750"/>
                </a:lnTo>
                <a:lnTo>
                  <a:pt x="275121" y="399118"/>
                </a:lnTo>
                <a:lnTo>
                  <a:pt x="220516" y="467928"/>
                </a:lnTo>
                <a:lnTo>
                  <a:pt x="171234" y="540884"/>
                </a:lnTo>
                <a:lnTo>
                  <a:pt x="127569" y="617694"/>
                </a:lnTo>
                <a:lnTo>
                  <a:pt x="89814" y="698062"/>
                </a:lnTo>
                <a:lnTo>
                  <a:pt x="58265" y="781696"/>
                </a:lnTo>
                <a:lnTo>
                  <a:pt x="33215" y="868300"/>
                </a:lnTo>
                <a:lnTo>
                  <a:pt x="14958" y="957582"/>
                </a:lnTo>
                <a:lnTo>
                  <a:pt x="3788" y="1049246"/>
                </a:lnTo>
                <a:lnTo>
                  <a:pt x="0" y="1142999"/>
                </a:lnTo>
                <a:lnTo>
                  <a:pt x="3788" y="1236751"/>
                </a:lnTo>
                <a:lnTo>
                  <a:pt x="14958" y="1328414"/>
                </a:lnTo>
                <a:lnTo>
                  <a:pt x="33215" y="1417694"/>
                </a:lnTo>
                <a:lnTo>
                  <a:pt x="58265" y="1504297"/>
                </a:lnTo>
                <a:lnTo>
                  <a:pt x="89814" y="1587930"/>
                </a:lnTo>
                <a:lnTo>
                  <a:pt x="127569" y="1668298"/>
                </a:lnTo>
                <a:lnTo>
                  <a:pt x="171234" y="1745108"/>
                </a:lnTo>
                <a:lnTo>
                  <a:pt x="220516" y="1818064"/>
                </a:lnTo>
                <a:lnTo>
                  <a:pt x="275121" y="1886874"/>
                </a:lnTo>
                <a:lnTo>
                  <a:pt x="334756" y="1951243"/>
                </a:lnTo>
                <a:lnTo>
                  <a:pt x="399125" y="2010877"/>
                </a:lnTo>
                <a:lnTo>
                  <a:pt x="467935" y="2065483"/>
                </a:lnTo>
                <a:lnTo>
                  <a:pt x="540891" y="2114765"/>
                </a:lnTo>
                <a:lnTo>
                  <a:pt x="617701" y="2158430"/>
                </a:lnTo>
                <a:lnTo>
                  <a:pt x="698069" y="2196185"/>
                </a:lnTo>
                <a:lnTo>
                  <a:pt x="781702" y="2227734"/>
                </a:lnTo>
                <a:lnTo>
                  <a:pt x="868305" y="2252784"/>
                </a:lnTo>
                <a:lnTo>
                  <a:pt x="957585" y="2271041"/>
                </a:lnTo>
                <a:lnTo>
                  <a:pt x="1049248" y="2282211"/>
                </a:lnTo>
                <a:lnTo>
                  <a:pt x="1142999" y="2285999"/>
                </a:lnTo>
                <a:lnTo>
                  <a:pt x="1236751" y="2282211"/>
                </a:lnTo>
                <a:lnTo>
                  <a:pt x="1328414" y="2271041"/>
                </a:lnTo>
                <a:lnTo>
                  <a:pt x="1417694" y="2252784"/>
                </a:lnTo>
                <a:lnTo>
                  <a:pt x="1504297" y="2227734"/>
                </a:lnTo>
                <a:lnTo>
                  <a:pt x="1587930" y="2196185"/>
                </a:lnTo>
                <a:lnTo>
                  <a:pt x="1668298" y="2158430"/>
                </a:lnTo>
                <a:lnTo>
                  <a:pt x="1745108" y="2114765"/>
                </a:lnTo>
                <a:lnTo>
                  <a:pt x="1818064" y="2065483"/>
                </a:lnTo>
                <a:lnTo>
                  <a:pt x="1886874" y="2010877"/>
                </a:lnTo>
                <a:lnTo>
                  <a:pt x="1951243" y="1951243"/>
                </a:lnTo>
                <a:lnTo>
                  <a:pt x="2010877" y="1886874"/>
                </a:lnTo>
                <a:lnTo>
                  <a:pt x="2065483" y="1818064"/>
                </a:lnTo>
                <a:lnTo>
                  <a:pt x="2114765" y="1745108"/>
                </a:lnTo>
                <a:lnTo>
                  <a:pt x="2158430" y="1668298"/>
                </a:lnTo>
                <a:lnTo>
                  <a:pt x="2196185" y="1587930"/>
                </a:lnTo>
                <a:lnTo>
                  <a:pt x="2227734" y="1504297"/>
                </a:lnTo>
                <a:lnTo>
                  <a:pt x="2252784" y="1417694"/>
                </a:lnTo>
                <a:lnTo>
                  <a:pt x="2271041" y="1328414"/>
                </a:lnTo>
                <a:lnTo>
                  <a:pt x="2282211" y="1236751"/>
                </a:lnTo>
                <a:lnTo>
                  <a:pt x="2285999" y="1142999"/>
                </a:lnTo>
                <a:lnTo>
                  <a:pt x="2282211" y="1049246"/>
                </a:lnTo>
                <a:lnTo>
                  <a:pt x="2271041" y="957582"/>
                </a:lnTo>
                <a:lnTo>
                  <a:pt x="2252784" y="868300"/>
                </a:lnTo>
                <a:lnTo>
                  <a:pt x="2227734" y="781696"/>
                </a:lnTo>
                <a:lnTo>
                  <a:pt x="2196185" y="698062"/>
                </a:lnTo>
                <a:lnTo>
                  <a:pt x="2158430" y="617694"/>
                </a:lnTo>
                <a:lnTo>
                  <a:pt x="2114765" y="540884"/>
                </a:lnTo>
                <a:lnTo>
                  <a:pt x="2065483" y="467928"/>
                </a:lnTo>
                <a:lnTo>
                  <a:pt x="2010877" y="399118"/>
                </a:lnTo>
                <a:lnTo>
                  <a:pt x="1951243" y="334750"/>
                </a:lnTo>
                <a:lnTo>
                  <a:pt x="1886874" y="275116"/>
                </a:lnTo>
                <a:lnTo>
                  <a:pt x="1818064" y="220512"/>
                </a:lnTo>
                <a:lnTo>
                  <a:pt x="1745108" y="171230"/>
                </a:lnTo>
                <a:lnTo>
                  <a:pt x="1668298" y="127566"/>
                </a:lnTo>
                <a:lnTo>
                  <a:pt x="1587930" y="89812"/>
                </a:lnTo>
                <a:lnTo>
                  <a:pt x="1504297" y="58264"/>
                </a:lnTo>
                <a:lnTo>
                  <a:pt x="1417694" y="33214"/>
                </a:lnTo>
                <a:lnTo>
                  <a:pt x="1328414" y="14958"/>
                </a:lnTo>
                <a:lnTo>
                  <a:pt x="1236751" y="3788"/>
                </a:lnTo>
                <a:lnTo>
                  <a:pt x="1142999" y="0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bject 5"/>
          <p:cNvSpPr>
            <a:spLocks/>
          </p:cNvSpPr>
          <p:nvPr/>
        </p:nvSpPr>
        <p:spPr bwMode="auto">
          <a:xfrm>
            <a:off x="3505200" y="1219200"/>
            <a:ext cx="2209800" cy="2209800"/>
          </a:xfrm>
          <a:custGeom>
            <a:avLst/>
            <a:gdLst>
              <a:gd name="T0" fmla="*/ 123323 w 2209800"/>
              <a:gd name="T1" fmla="*/ 597125 h 2209800"/>
              <a:gd name="T2" fmla="*/ 56326 w 2209800"/>
              <a:gd name="T3" fmla="*/ 755658 h 2209800"/>
              <a:gd name="T4" fmla="*/ 14460 w 2209800"/>
              <a:gd name="T5" fmla="*/ 925674 h 2209800"/>
              <a:gd name="T6" fmla="*/ 0 w 2209800"/>
              <a:gd name="T7" fmla="*/ 1104899 h 2209800"/>
              <a:gd name="T8" fmla="*/ 14460 w 2209800"/>
              <a:gd name="T9" fmla="*/ 1284125 h 2209800"/>
              <a:gd name="T10" fmla="*/ 56326 w 2209800"/>
              <a:gd name="T11" fmla="*/ 1454141 h 2209800"/>
              <a:gd name="T12" fmla="*/ 123323 w 2209800"/>
              <a:gd name="T13" fmla="*/ 1612674 h 2209800"/>
              <a:gd name="T14" fmla="*/ 213175 w 2209800"/>
              <a:gd name="T15" fmla="*/ 1757448 h 2209800"/>
              <a:gd name="T16" fmla="*/ 323609 w 2209800"/>
              <a:gd name="T17" fmla="*/ 1886189 h 2209800"/>
              <a:gd name="T18" fmla="*/ 452351 w 2209800"/>
              <a:gd name="T19" fmla="*/ 1996624 h 2209800"/>
              <a:gd name="T20" fmla="*/ 597125 w 2209800"/>
              <a:gd name="T21" fmla="*/ 2086476 h 2209800"/>
              <a:gd name="T22" fmla="*/ 755658 w 2209800"/>
              <a:gd name="T23" fmla="*/ 2153473 h 2209800"/>
              <a:gd name="T24" fmla="*/ 925674 w 2209800"/>
              <a:gd name="T25" fmla="*/ 2195339 h 2209800"/>
              <a:gd name="T26" fmla="*/ 1104899 w 2209800"/>
              <a:gd name="T27" fmla="*/ 2209799 h 2209800"/>
              <a:gd name="T28" fmla="*/ 1284125 w 2209800"/>
              <a:gd name="T29" fmla="*/ 2195339 h 2209800"/>
              <a:gd name="T30" fmla="*/ 1454141 w 2209800"/>
              <a:gd name="T31" fmla="*/ 2153473 h 2209800"/>
              <a:gd name="T32" fmla="*/ 1612674 w 2209800"/>
              <a:gd name="T33" fmla="*/ 2086476 h 2209800"/>
              <a:gd name="T34" fmla="*/ 1757448 w 2209800"/>
              <a:gd name="T35" fmla="*/ 1996624 h 2209800"/>
              <a:gd name="T36" fmla="*/ 1886189 w 2209800"/>
              <a:gd name="T37" fmla="*/ 1886189 h 2209800"/>
              <a:gd name="T38" fmla="*/ 1996624 w 2209800"/>
              <a:gd name="T39" fmla="*/ 1757448 h 2209800"/>
              <a:gd name="T40" fmla="*/ 2086476 w 2209800"/>
              <a:gd name="T41" fmla="*/ 1612674 h 2209800"/>
              <a:gd name="T42" fmla="*/ 2153473 w 2209800"/>
              <a:gd name="T43" fmla="*/ 1454141 h 2209800"/>
              <a:gd name="T44" fmla="*/ 2195339 w 2209800"/>
              <a:gd name="T45" fmla="*/ 1284125 h 2209800"/>
              <a:gd name="T46" fmla="*/ 2209799 w 2209800"/>
              <a:gd name="T47" fmla="*/ 1104899 h 2209800"/>
              <a:gd name="T48" fmla="*/ 2195339 w 2209800"/>
              <a:gd name="T49" fmla="*/ 925674 h 2209800"/>
              <a:gd name="T50" fmla="*/ 2153473 w 2209800"/>
              <a:gd name="T51" fmla="*/ 755658 h 2209800"/>
              <a:gd name="T52" fmla="*/ 2086476 w 2209800"/>
              <a:gd name="T53" fmla="*/ 597125 h 2209800"/>
              <a:gd name="T54" fmla="*/ 1014278 w 2209800"/>
              <a:gd name="T55" fmla="*/ 3662 h 2209800"/>
              <a:gd name="T56" fmla="*/ 839373 w 2209800"/>
              <a:gd name="T57" fmla="*/ 32110 h 2209800"/>
              <a:gd name="T58" fmla="*/ 674814 w 2209800"/>
              <a:gd name="T59" fmla="*/ 86825 h 2209800"/>
              <a:gd name="T60" fmla="*/ 522876 w 2209800"/>
              <a:gd name="T61" fmla="*/ 165534 h 2209800"/>
              <a:gd name="T62" fmla="*/ 385834 w 2209800"/>
              <a:gd name="T63" fmla="*/ 265962 h 2209800"/>
              <a:gd name="T64" fmla="*/ 265962 w 2209800"/>
              <a:gd name="T65" fmla="*/ 385834 h 2209800"/>
              <a:gd name="T66" fmla="*/ 165534 w 2209800"/>
              <a:gd name="T67" fmla="*/ 522876 h 2209800"/>
              <a:gd name="T68" fmla="*/ 1996624 w 2209800"/>
              <a:gd name="T69" fmla="*/ 452351 h 2209800"/>
              <a:gd name="T70" fmla="*/ 1886189 w 2209800"/>
              <a:gd name="T71" fmla="*/ 323609 h 2209800"/>
              <a:gd name="T72" fmla="*/ 1757448 w 2209800"/>
              <a:gd name="T73" fmla="*/ 213175 h 2209800"/>
              <a:gd name="T74" fmla="*/ 1612674 w 2209800"/>
              <a:gd name="T75" fmla="*/ 123323 h 2209800"/>
              <a:gd name="T76" fmla="*/ 1454141 w 2209800"/>
              <a:gd name="T77" fmla="*/ 56326 h 2209800"/>
              <a:gd name="T78" fmla="*/ 1284125 w 2209800"/>
              <a:gd name="T79" fmla="*/ 14460 h 2209800"/>
              <a:gd name="T80" fmla="*/ 1104899 w 2209800"/>
              <a:gd name="T81" fmla="*/ 0 h 2209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09800" h="2209800">
                <a:moveTo>
                  <a:pt x="2086476" y="597125"/>
                </a:moveTo>
                <a:lnTo>
                  <a:pt x="123323" y="597125"/>
                </a:lnTo>
                <a:lnTo>
                  <a:pt x="86825" y="674814"/>
                </a:lnTo>
                <a:lnTo>
                  <a:pt x="56326" y="755658"/>
                </a:lnTo>
                <a:lnTo>
                  <a:pt x="32110" y="839373"/>
                </a:lnTo>
                <a:lnTo>
                  <a:pt x="14460" y="925674"/>
                </a:lnTo>
                <a:lnTo>
                  <a:pt x="3662" y="1014278"/>
                </a:lnTo>
                <a:lnTo>
                  <a:pt x="0" y="1104899"/>
                </a:lnTo>
                <a:lnTo>
                  <a:pt x="3662" y="1195521"/>
                </a:lnTo>
                <a:lnTo>
                  <a:pt x="14460" y="1284125"/>
                </a:lnTo>
                <a:lnTo>
                  <a:pt x="32110" y="1370426"/>
                </a:lnTo>
                <a:lnTo>
                  <a:pt x="56326" y="1454141"/>
                </a:lnTo>
                <a:lnTo>
                  <a:pt x="86825" y="1534985"/>
                </a:lnTo>
                <a:lnTo>
                  <a:pt x="123323" y="1612674"/>
                </a:lnTo>
                <a:lnTo>
                  <a:pt x="165534" y="1686923"/>
                </a:lnTo>
                <a:lnTo>
                  <a:pt x="213175" y="1757448"/>
                </a:lnTo>
                <a:lnTo>
                  <a:pt x="265962" y="1823965"/>
                </a:lnTo>
                <a:lnTo>
                  <a:pt x="323609" y="1886189"/>
                </a:lnTo>
                <a:lnTo>
                  <a:pt x="385834" y="1943837"/>
                </a:lnTo>
                <a:lnTo>
                  <a:pt x="452351" y="1996624"/>
                </a:lnTo>
                <a:lnTo>
                  <a:pt x="522876" y="2044265"/>
                </a:lnTo>
                <a:lnTo>
                  <a:pt x="597125" y="2086476"/>
                </a:lnTo>
                <a:lnTo>
                  <a:pt x="674814" y="2122974"/>
                </a:lnTo>
                <a:lnTo>
                  <a:pt x="755658" y="2153473"/>
                </a:lnTo>
                <a:lnTo>
                  <a:pt x="839373" y="2177689"/>
                </a:lnTo>
                <a:lnTo>
                  <a:pt x="925674" y="2195339"/>
                </a:lnTo>
                <a:lnTo>
                  <a:pt x="1014278" y="2206137"/>
                </a:lnTo>
                <a:lnTo>
                  <a:pt x="1104899" y="2209799"/>
                </a:lnTo>
                <a:lnTo>
                  <a:pt x="1195521" y="2206137"/>
                </a:lnTo>
                <a:lnTo>
                  <a:pt x="1284125" y="2195339"/>
                </a:lnTo>
                <a:lnTo>
                  <a:pt x="1370426" y="2177689"/>
                </a:lnTo>
                <a:lnTo>
                  <a:pt x="1454141" y="2153473"/>
                </a:lnTo>
                <a:lnTo>
                  <a:pt x="1534985" y="2122974"/>
                </a:lnTo>
                <a:lnTo>
                  <a:pt x="1612674" y="2086476"/>
                </a:lnTo>
                <a:lnTo>
                  <a:pt x="1686923" y="2044265"/>
                </a:lnTo>
                <a:lnTo>
                  <a:pt x="1757448" y="1996624"/>
                </a:lnTo>
                <a:lnTo>
                  <a:pt x="1823965" y="1943837"/>
                </a:lnTo>
                <a:lnTo>
                  <a:pt x="1886189" y="1886189"/>
                </a:lnTo>
                <a:lnTo>
                  <a:pt x="1943837" y="1823965"/>
                </a:lnTo>
                <a:lnTo>
                  <a:pt x="1996624" y="1757448"/>
                </a:lnTo>
                <a:lnTo>
                  <a:pt x="2044265" y="1686923"/>
                </a:lnTo>
                <a:lnTo>
                  <a:pt x="2086476" y="1612674"/>
                </a:lnTo>
                <a:lnTo>
                  <a:pt x="2122974" y="1534985"/>
                </a:lnTo>
                <a:lnTo>
                  <a:pt x="2153473" y="1454141"/>
                </a:lnTo>
                <a:lnTo>
                  <a:pt x="2177689" y="1370426"/>
                </a:lnTo>
                <a:lnTo>
                  <a:pt x="2195339" y="1284125"/>
                </a:lnTo>
                <a:lnTo>
                  <a:pt x="2206137" y="1195521"/>
                </a:lnTo>
                <a:lnTo>
                  <a:pt x="2209799" y="1104899"/>
                </a:lnTo>
                <a:lnTo>
                  <a:pt x="2206137" y="1014278"/>
                </a:lnTo>
                <a:lnTo>
                  <a:pt x="2195339" y="925674"/>
                </a:lnTo>
                <a:lnTo>
                  <a:pt x="2177689" y="839373"/>
                </a:lnTo>
                <a:lnTo>
                  <a:pt x="2153473" y="755658"/>
                </a:lnTo>
                <a:lnTo>
                  <a:pt x="2122974" y="674814"/>
                </a:lnTo>
                <a:lnTo>
                  <a:pt x="2086476" y="597125"/>
                </a:lnTo>
                <a:close/>
              </a:path>
              <a:path w="2209800" h="2209800">
                <a:moveTo>
                  <a:pt x="1104899" y="0"/>
                </a:moveTo>
                <a:lnTo>
                  <a:pt x="1014278" y="3662"/>
                </a:lnTo>
                <a:lnTo>
                  <a:pt x="925674" y="14460"/>
                </a:lnTo>
                <a:lnTo>
                  <a:pt x="839373" y="32110"/>
                </a:lnTo>
                <a:lnTo>
                  <a:pt x="755658" y="56326"/>
                </a:lnTo>
                <a:lnTo>
                  <a:pt x="674814" y="86825"/>
                </a:lnTo>
                <a:lnTo>
                  <a:pt x="597125" y="123323"/>
                </a:lnTo>
                <a:lnTo>
                  <a:pt x="522876" y="165534"/>
                </a:lnTo>
                <a:lnTo>
                  <a:pt x="452351" y="213175"/>
                </a:lnTo>
                <a:lnTo>
                  <a:pt x="385834" y="265962"/>
                </a:lnTo>
                <a:lnTo>
                  <a:pt x="323609" y="323609"/>
                </a:lnTo>
                <a:lnTo>
                  <a:pt x="265962" y="385834"/>
                </a:lnTo>
                <a:lnTo>
                  <a:pt x="213175" y="452351"/>
                </a:lnTo>
                <a:lnTo>
                  <a:pt x="165534" y="522876"/>
                </a:lnTo>
                <a:lnTo>
                  <a:pt x="2044265" y="522876"/>
                </a:lnTo>
                <a:lnTo>
                  <a:pt x="1996624" y="452351"/>
                </a:lnTo>
                <a:lnTo>
                  <a:pt x="1943837" y="385834"/>
                </a:lnTo>
                <a:lnTo>
                  <a:pt x="1886189" y="323609"/>
                </a:lnTo>
                <a:lnTo>
                  <a:pt x="1823965" y="265962"/>
                </a:lnTo>
                <a:lnTo>
                  <a:pt x="1757448" y="213175"/>
                </a:lnTo>
                <a:lnTo>
                  <a:pt x="1686923" y="165534"/>
                </a:lnTo>
                <a:lnTo>
                  <a:pt x="1612674" y="123323"/>
                </a:lnTo>
                <a:lnTo>
                  <a:pt x="1534985" y="86825"/>
                </a:lnTo>
                <a:lnTo>
                  <a:pt x="1454141" y="56326"/>
                </a:lnTo>
                <a:lnTo>
                  <a:pt x="1370426" y="32110"/>
                </a:lnTo>
                <a:lnTo>
                  <a:pt x="1284125" y="14460"/>
                </a:lnTo>
                <a:lnTo>
                  <a:pt x="1195521" y="3662"/>
                </a:lnTo>
                <a:lnTo>
                  <a:pt x="1104899" y="0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2286000" y="4343400"/>
            <a:ext cx="2209800" cy="2286000"/>
          </a:xfrm>
          <a:custGeom>
            <a:avLst/>
            <a:gdLst>
              <a:gd name="T0" fmla="*/ 1014279 w 2209800"/>
              <a:gd name="T1" fmla="*/ 3788 h 2286000"/>
              <a:gd name="T2" fmla="*/ 839375 w 2209800"/>
              <a:gd name="T3" fmla="*/ 33215 h 2286000"/>
              <a:gd name="T4" fmla="*/ 674818 w 2209800"/>
              <a:gd name="T5" fmla="*/ 89814 h 2286000"/>
              <a:gd name="T6" fmla="*/ 522880 w 2209800"/>
              <a:gd name="T7" fmla="*/ 171234 h 2286000"/>
              <a:gd name="T8" fmla="*/ 385838 w 2209800"/>
              <a:gd name="T9" fmla="*/ 275121 h 2286000"/>
              <a:gd name="T10" fmla="*/ 265965 w 2209800"/>
              <a:gd name="T11" fmla="*/ 399125 h 2286000"/>
              <a:gd name="T12" fmla="*/ 165536 w 2209800"/>
              <a:gd name="T13" fmla="*/ 540891 h 2286000"/>
              <a:gd name="T14" fmla="*/ 86826 w 2209800"/>
              <a:gd name="T15" fmla="*/ 698069 h 2286000"/>
              <a:gd name="T16" fmla="*/ 32110 w 2209800"/>
              <a:gd name="T17" fmla="*/ 868305 h 2286000"/>
              <a:gd name="T18" fmla="*/ 3662 w 2209800"/>
              <a:gd name="T19" fmla="*/ 1049248 h 2286000"/>
              <a:gd name="T20" fmla="*/ 3662 w 2209800"/>
              <a:gd name="T21" fmla="*/ 1236744 h 2286000"/>
              <a:gd name="T22" fmla="*/ 32110 w 2209800"/>
              <a:gd name="T23" fmla="*/ 1417678 h 2286000"/>
              <a:gd name="T24" fmla="*/ 86826 w 2209800"/>
              <a:gd name="T25" fmla="*/ 1587909 h 2286000"/>
              <a:gd name="T26" fmla="*/ 165536 w 2209800"/>
              <a:gd name="T27" fmla="*/ 1745086 h 2286000"/>
              <a:gd name="T28" fmla="*/ 265965 w 2209800"/>
              <a:gd name="T29" fmla="*/ 1886854 h 2286000"/>
              <a:gd name="T30" fmla="*/ 385838 w 2209800"/>
              <a:gd name="T31" fmla="*/ 2010861 h 2286000"/>
              <a:gd name="T32" fmla="*/ 522880 w 2209800"/>
              <a:gd name="T33" fmla="*/ 2114753 h 2286000"/>
              <a:gd name="T34" fmla="*/ 674818 w 2209800"/>
              <a:gd name="T35" fmla="*/ 2196178 h 2286000"/>
              <a:gd name="T36" fmla="*/ 839375 w 2209800"/>
              <a:gd name="T37" fmla="*/ 2252781 h 2286000"/>
              <a:gd name="T38" fmla="*/ 1014279 w 2209800"/>
              <a:gd name="T39" fmla="*/ 2282210 h 2286000"/>
              <a:gd name="T40" fmla="*/ 1195521 w 2209800"/>
              <a:gd name="T41" fmla="*/ 2282210 h 2286000"/>
              <a:gd name="T42" fmla="*/ 1370426 w 2209800"/>
              <a:gd name="T43" fmla="*/ 2252781 h 2286000"/>
              <a:gd name="T44" fmla="*/ 1534985 w 2209800"/>
              <a:gd name="T45" fmla="*/ 2196178 h 2286000"/>
              <a:gd name="T46" fmla="*/ 1686923 w 2209800"/>
              <a:gd name="T47" fmla="*/ 2114753 h 2286000"/>
              <a:gd name="T48" fmla="*/ 1823965 w 2209800"/>
              <a:gd name="T49" fmla="*/ 2010861 h 2286000"/>
              <a:gd name="T50" fmla="*/ 1943837 w 2209800"/>
              <a:gd name="T51" fmla="*/ 1886854 h 2286000"/>
              <a:gd name="T52" fmla="*/ 2044265 w 2209800"/>
              <a:gd name="T53" fmla="*/ 1745086 h 2286000"/>
              <a:gd name="T54" fmla="*/ 2122974 w 2209800"/>
              <a:gd name="T55" fmla="*/ 1587909 h 2286000"/>
              <a:gd name="T56" fmla="*/ 2177689 w 2209800"/>
              <a:gd name="T57" fmla="*/ 1417678 h 2286000"/>
              <a:gd name="T58" fmla="*/ 2206137 w 2209800"/>
              <a:gd name="T59" fmla="*/ 1236744 h 2286000"/>
              <a:gd name="T60" fmla="*/ 2206137 w 2209800"/>
              <a:gd name="T61" fmla="*/ 1049248 h 2286000"/>
              <a:gd name="T62" fmla="*/ 2177689 w 2209800"/>
              <a:gd name="T63" fmla="*/ 868305 h 2286000"/>
              <a:gd name="T64" fmla="*/ 2122974 w 2209800"/>
              <a:gd name="T65" fmla="*/ 698069 h 2286000"/>
              <a:gd name="T66" fmla="*/ 2044265 w 2209800"/>
              <a:gd name="T67" fmla="*/ 540891 h 2286000"/>
              <a:gd name="T68" fmla="*/ 1943837 w 2209800"/>
              <a:gd name="T69" fmla="*/ 399125 h 2286000"/>
              <a:gd name="T70" fmla="*/ 1823965 w 2209800"/>
              <a:gd name="T71" fmla="*/ 275121 h 2286000"/>
              <a:gd name="T72" fmla="*/ 1686923 w 2209800"/>
              <a:gd name="T73" fmla="*/ 171234 h 2286000"/>
              <a:gd name="T74" fmla="*/ 1534985 w 2209800"/>
              <a:gd name="T75" fmla="*/ 89814 h 2286000"/>
              <a:gd name="T76" fmla="*/ 1370426 w 2209800"/>
              <a:gd name="T77" fmla="*/ 33215 h 2286000"/>
              <a:gd name="T78" fmla="*/ 1195521 w 2209800"/>
              <a:gd name="T79" fmla="*/ 3788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09800" h="2286000">
                <a:moveTo>
                  <a:pt x="1104899" y="0"/>
                </a:moveTo>
                <a:lnTo>
                  <a:pt x="1014279" y="3788"/>
                </a:lnTo>
                <a:lnTo>
                  <a:pt x="925676" y="14958"/>
                </a:lnTo>
                <a:lnTo>
                  <a:pt x="839375" y="33215"/>
                </a:lnTo>
                <a:lnTo>
                  <a:pt x="755661" y="58265"/>
                </a:lnTo>
                <a:lnTo>
                  <a:pt x="674818" y="89814"/>
                </a:lnTo>
                <a:lnTo>
                  <a:pt x="597129" y="127569"/>
                </a:lnTo>
                <a:lnTo>
                  <a:pt x="522880" y="171234"/>
                </a:lnTo>
                <a:lnTo>
                  <a:pt x="452355" y="220516"/>
                </a:lnTo>
                <a:lnTo>
                  <a:pt x="385838" y="275121"/>
                </a:lnTo>
                <a:lnTo>
                  <a:pt x="323613" y="334756"/>
                </a:lnTo>
                <a:lnTo>
                  <a:pt x="265965" y="399125"/>
                </a:lnTo>
                <a:lnTo>
                  <a:pt x="213178" y="467935"/>
                </a:lnTo>
                <a:lnTo>
                  <a:pt x="165536" y="540891"/>
                </a:lnTo>
                <a:lnTo>
                  <a:pt x="123324" y="617701"/>
                </a:lnTo>
                <a:lnTo>
                  <a:pt x="86826" y="698069"/>
                </a:lnTo>
                <a:lnTo>
                  <a:pt x="56327" y="781702"/>
                </a:lnTo>
                <a:lnTo>
                  <a:pt x="32110" y="868305"/>
                </a:lnTo>
                <a:lnTo>
                  <a:pt x="14460" y="957585"/>
                </a:lnTo>
                <a:lnTo>
                  <a:pt x="3662" y="1049248"/>
                </a:lnTo>
                <a:lnTo>
                  <a:pt x="0" y="1142999"/>
                </a:lnTo>
                <a:lnTo>
                  <a:pt x="3662" y="1236744"/>
                </a:lnTo>
                <a:lnTo>
                  <a:pt x="14460" y="1328402"/>
                </a:lnTo>
                <a:lnTo>
                  <a:pt x="32110" y="1417678"/>
                </a:lnTo>
                <a:lnTo>
                  <a:pt x="56327" y="1504278"/>
                </a:lnTo>
                <a:lnTo>
                  <a:pt x="86826" y="1587909"/>
                </a:lnTo>
                <a:lnTo>
                  <a:pt x="123324" y="1668277"/>
                </a:lnTo>
                <a:lnTo>
                  <a:pt x="165536" y="1745086"/>
                </a:lnTo>
                <a:lnTo>
                  <a:pt x="213178" y="1818043"/>
                </a:lnTo>
                <a:lnTo>
                  <a:pt x="265965" y="1886854"/>
                </a:lnTo>
                <a:lnTo>
                  <a:pt x="323613" y="1951225"/>
                </a:lnTo>
                <a:lnTo>
                  <a:pt x="385838" y="2010861"/>
                </a:lnTo>
                <a:lnTo>
                  <a:pt x="452355" y="2065469"/>
                </a:lnTo>
                <a:lnTo>
                  <a:pt x="522880" y="2114753"/>
                </a:lnTo>
                <a:lnTo>
                  <a:pt x="597129" y="2158421"/>
                </a:lnTo>
                <a:lnTo>
                  <a:pt x="674818" y="2196178"/>
                </a:lnTo>
                <a:lnTo>
                  <a:pt x="755661" y="2227729"/>
                </a:lnTo>
                <a:lnTo>
                  <a:pt x="839375" y="2252781"/>
                </a:lnTo>
                <a:lnTo>
                  <a:pt x="925676" y="2271040"/>
                </a:lnTo>
                <a:lnTo>
                  <a:pt x="1014279" y="2282210"/>
                </a:lnTo>
                <a:lnTo>
                  <a:pt x="1104899" y="2285999"/>
                </a:lnTo>
                <a:lnTo>
                  <a:pt x="1195521" y="2282210"/>
                </a:lnTo>
                <a:lnTo>
                  <a:pt x="1284125" y="2271040"/>
                </a:lnTo>
                <a:lnTo>
                  <a:pt x="1370426" y="2252781"/>
                </a:lnTo>
                <a:lnTo>
                  <a:pt x="1454141" y="2227729"/>
                </a:lnTo>
                <a:lnTo>
                  <a:pt x="1534985" y="2196178"/>
                </a:lnTo>
                <a:lnTo>
                  <a:pt x="1612674" y="2158421"/>
                </a:lnTo>
                <a:lnTo>
                  <a:pt x="1686923" y="2114753"/>
                </a:lnTo>
                <a:lnTo>
                  <a:pt x="1757448" y="2065469"/>
                </a:lnTo>
                <a:lnTo>
                  <a:pt x="1823965" y="2010861"/>
                </a:lnTo>
                <a:lnTo>
                  <a:pt x="1886189" y="1951225"/>
                </a:lnTo>
                <a:lnTo>
                  <a:pt x="1943837" y="1886854"/>
                </a:lnTo>
                <a:lnTo>
                  <a:pt x="1996624" y="1818043"/>
                </a:lnTo>
                <a:lnTo>
                  <a:pt x="2044265" y="1745086"/>
                </a:lnTo>
                <a:lnTo>
                  <a:pt x="2086476" y="1668277"/>
                </a:lnTo>
                <a:lnTo>
                  <a:pt x="2122974" y="1587909"/>
                </a:lnTo>
                <a:lnTo>
                  <a:pt x="2153473" y="1504278"/>
                </a:lnTo>
                <a:lnTo>
                  <a:pt x="2177689" y="1417678"/>
                </a:lnTo>
                <a:lnTo>
                  <a:pt x="2195339" y="1328402"/>
                </a:lnTo>
                <a:lnTo>
                  <a:pt x="2206137" y="1236744"/>
                </a:lnTo>
                <a:lnTo>
                  <a:pt x="2209799" y="1142999"/>
                </a:lnTo>
                <a:lnTo>
                  <a:pt x="2206137" y="1049248"/>
                </a:lnTo>
                <a:lnTo>
                  <a:pt x="2195339" y="957585"/>
                </a:lnTo>
                <a:lnTo>
                  <a:pt x="2177689" y="868305"/>
                </a:lnTo>
                <a:lnTo>
                  <a:pt x="2153473" y="781702"/>
                </a:lnTo>
                <a:lnTo>
                  <a:pt x="2122974" y="698069"/>
                </a:lnTo>
                <a:lnTo>
                  <a:pt x="2086476" y="617701"/>
                </a:lnTo>
                <a:lnTo>
                  <a:pt x="2044265" y="540891"/>
                </a:lnTo>
                <a:lnTo>
                  <a:pt x="1996624" y="467935"/>
                </a:lnTo>
                <a:lnTo>
                  <a:pt x="1943837" y="399125"/>
                </a:lnTo>
                <a:lnTo>
                  <a:pt x="1886189" y="334756"/>
                </a:lnTo>
                <a:lnTo>
                  <a:pt x="1823965" y="275121"/>
                </a:lnTo>
                <a:lnTo>
                  <a:pt x="1757448" y="220516"/>
                </a:lnTo>
                <a:lnTo>
                  <a:pt x="1686923" y="171234"/>
                </a:lnTo>
                <a:lnTo>
                  <a:pt x="1612674" y="127569"/>
                </a:lnTo>
                <a:lnTo>
                  <a:pt x="1534985" y="89814"/>
                </a:lnTo>
                <a:lnTo>
                  <a:pt x="1454141" y="58265"/>
                </a:lnTo>
                <a:lnTo>
                  <a:pt x="1370426" y="33215"/>
                </a:lnTo>
                <a:lnTo>
                  <a:pt x="1284125" y="14958"/>
                </a:lnTo>
                <a:lnTo>
                  <a:pt x="1195521" y="3788"/>
                </a:lnTo>
                <a:lnTo>
                  <a:pt x="1104899" y="0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9"/>
          <p:cNvSpPr>
            <a:spLocks/>
          </p:cNvSpPr>
          <p:nvPr/>
        </p:nvSpPr>
        <p:spPr bwMode="auto">
          <a:xfrm>
            <a:off x="6096000" y="2362200"/>
            <a:ext cx="2362200" cy="2362200"/>
          </a:xfrm>
          <a:custGeom>
            <a:avLst/>
            <a:gdLst>
              <a:gd name="T0" fmla="*/ 1084235 w 2362200"/>
              <a:gd name="T1" fmla="*/ 3915 h 2362200"/>
              <a:gd name="T2" fmla="*/ 897278 w 2362200"/>
              <a:gd name="T3" fmla="*/ 34327 h 2362200"/>
              <a:gd name="T4" fmla="*/ 721375 w 2362200"/>
              <a:gd name="T5" fmla="*/ 92821 h 2362200"/>
              <a:gd name="T6" fmla="*/ 558960 w 2362200"/>
              <a:gd name="T7" fmla="*/ 176963 h 2362200"/>
              <a:gd name="T8" fmla="*/ 412465 w 2362200"/>
              <a:gd name="T9" fmla="*/ 284322 h 2362200"/>
              <a:gd name="T10" fmla="*/ 284322 w 2362200"/>
              <a:gd name="T11" fmla="*/ 412465 h 2362200"/>
              <a:gd name="T12" fmla="*/ 176963 w 2362200"/>
              <a:gd name="T13" fmla="*/ 558960 h 2362200"/>
              <a:gd name="T14" fmla="*/ 92821 w 2362200"/>
              <a:gd name="T15" fmla="*/ 721375 h 2362200"/>
              <a:gd name="T16" fmla="*/ 34327 w 2362200"/>
              <a:gd name="T17" fmla="*/ 897278 h 2362200"/>
              <a:gd name="T18" fmla="*/ 3915 w 2362200"/>
              <a:gd name="T19" fmla="*/ 1084235 h 2362200"/>
              <a:gd name="T20" fmla="*/ 3915 w 2362200"/>
              <a:gd name="T21" fmla="*/ 1277964 h 2362200"/>
              <a:gd name="T22" fmla="*/ 34327 w 2362200"/>
              <a:gd name="T23" fmla="*/ 1464921 h 2362200"/>
              <a:gd name="T24" fmla="*/ 92821 w 2362200"/>
              <a:gd name="T25" fmla="*/ 1640824 h 2362200"/>
              <a:gd name="T26" fmla="*/ 176963 w 2362200"/>
              <a:gd name="T27" fmla="*/ 1803239 h 2362200"/>
              <a:gd name="T28" fmla="*/ 284322 w 2362200"/>
              <a:gd name="T29" fmla="*/ 1949734 h 2362200"/>
              <a:gd name="T30" fmla="*/ 412465 w 2362200"/>
              <a:gd name="T31" fmla="*/ 2077877 h 2362200"/>
              <a:gd name="T32" fmla="*/ 558960 w 2362200"/>
              <a:gd name="T33" fmla="*/ 2185236 h 2362200"/>
              <a:gd name="T34" fmla="*/ 721375 w 2362200"/>
              <a:gd name="T35" fmla="*/ 2269378 h 2362200"/>
              <a:gd name="T36" fmla="*/ 897278 w 2362200"/>
              <a:gd name="T37" fmla="*/ 2327872 h 2362200"/>
              <a:gd name="T38" fmla="*/ 1084235 w 2362200"/>
              <a:gd name="T39" fmla="*/ 2358284 h 2362200"/>
              <a:gd name="T40" fmla="*/ 1277964 w 2362200"/>
              <a:gd name="T41" fmla="*/ 2358284 h 2362200"/>
              <a:gd name="T42" fmla="*/ 1464921 w 2362200"/>
              <a:gd name="T43" fmla="*/ 2327872 h 2362200"/>
              <a:gd name="T44" fmla="*/ 1640824 w 2362200"/>
              <a:gd name="T45" fmla="*/ 2269378 h 2362200"/>
              <a:gd name="T46" fmla="*/ 1803239 w 2362200"/>
              <a:gd name="T47" fmla="*/ 2185236 h 2362200"/>
              <a:gd name="T48" fmla="*/ 1949734 w 2362200"/>
              <a:gd name="T49" fmla="*/ 2077877 h 2362200"/>
              <a:gd name="T50" fmla="*/ 2077877 w 2362200"/>
              <a:gd name="T51" fmla="*/ 1949734 h 2362200"/>
              <a:gd name="T52" fmla="*/ 2185236 w 2362200"/>
              <a:gd name="T53" fmla="*/ 1803239 h 2362200"/>
              <a:gd name="T54" fmla="*/ 2269378 w 2362200"/>
              <a:gd name="T55" fmla="*/ 1640824 h 2362200"/>
              <a:gd name="T56" fmla="*/ 2327872 w 2362200"/>
              <a:gd name="T57" fmla="*/ 1464921 h 2362200"/>
              <a:gd name="T58" fmla="*/ 2358284 w 2362200"/>
              <a:gd name="T59" fmla="*/ 1277964 h 2362200"/>
              <a:gd name="T60" fmla="*/ 2358284 w 2362200"/>
              <a:gd name="T61" fmla="*/ 1084235 h 2362200"/>
              <a:gd name="T62" fmla="*/ 2327872 w 2362200"/>
              <a:gd name="T63" fmla="*/ 897278 h 2362200"/>
              <a:gd name="T64" fmla="*/ 2269378 w 2362200"/>
              <a:gd name="T65" fmla="*/ 721375 h 2362200"/>
              <a:gd name="T66" fmla="*/ 2185236 w 2362200"/>
              <a:gd name="T67" fmla="*/ 558960 h 2362200"/>
              <a:gd name="T68" fmla="*/ 2077877 w 2362200"/>
              <a:gd name="T69" fmla="*/ 412465 h 2362200"/>
              <a:gd name="T70" fmla="*/ 1949734 w 2362200"/>
              <a:gd name="T71" fmla="*/ 284322 h 2362200"/>
              <a:gd name="T72" fmla="*/ 1803239 w 2362200"/>
              <a:gd name="T73" fmla="*/ 176963 h 2362200"/>
              <a:gd name="T74" fmla="*/ 1640824 w 2362200"/>
              <a:gd name="T75" fmla="*/ 92821 h 2362200"/>
              <a:gd name="T76" fmla="*/ 1464921 w 2362200"/>
              <a:gd name="T77" fmla="*/ 34327 h 2362200"/>
              <a:gd name="T78" fmla="*/ 1277964 w 2362200"/>
              <a:gd name="T79" fmla="*/ 3915 h 236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2200" h="2362200">
                <a:moveTo>
                  <a:pt x="1181099" y="0"/>
                </a:moveTo>
                <a:lnTo>
                  <a:pt x="1084235" y="3915"/>
                </a:lnTo>
                <a:lnTo>
                  <a:pt x="989527" y="15459"/>
                </a:lnTo>
                <a:lnTo>
                  <a:pt x="897278" y="34327"/>
                </a:lnTo>
                <a:lnTo>
                  <a:pt x="807793" y="60216"/>
                </a:lnTo>
                <a:lnTo>
                  <a:pt x="721375" y="92821"/>
                </a:lnTo>
                <a:lnTo>
                  <a:pt x="638330" y="131838"/>
                </a:lnTo>
                <a:lnTo>
                  <a:pt x="558960" y="176963"/>
                </a:lnTo>
                <a:lnTo>
                  <a:pt x="483571" y="227892"/>
                </a:lnTo>
                <a:lnTo>
                  <a:pt x="412465" y="284322"/>
                </a:lnTo>
                <a:lnTo>
                  <a:pt x="345947" y="345947"/>
                </a:lnTo>
                <a:lnTo>
                  <a:pt x="284322" y="412465"/>
                </a:lnTo>
                <a:lnTo>
                  <a:pt x="227892" y="483571"/>
                </a:lnTo>
                <a:lnTo>
                  <a:pt x="176963" y="558960"/>
                </a:lnTo>
                <a:lnTo>
                  <a:pt x="131838" y="638330"/>
                </a:lnTo>
                <a:lnTo>
                  <a:pt x="92821" y="721375"/>
                </a:lnTo>
                <a:lnTo>
                  <a:pt x="60216" y="807793"/>
                </a:lnTo>
                <a:lnTo>
                  <a:pt x="34327" y="897278"/>
                </a:lnTo>
                <a:lnTo>
                  <a:pt x="15459" y="989527"/>
                </a:lnTo>
                <a:lnTo>
                  <a:pt x="3915" y="1084235"/>
                </a:lnTo>
                <a:lnTo>
                  <a:pt x="0" y="1181099"/>
                </a:lnTo>
                <a:lnTo>
                  <a:pt x="3915" y="1277964"/>
                </a:lnTo>
                <a:lnTo>
                  <a:pt x="15459" y="1372672"/>
                </a:lnTo>
                <a:lnTo>
                  <a:pt x="34327" y="1464921"/>
                </a:lnTo>
                <a:lnTo>
                  <a:pt x="60216" y="1554406"/>
                </a:lnTo>
                <a:lnTo>
                  <a:pt x="92821" y="1640824"/>
                </a:lnTo>
                <a:lnTo>
                  <a:pt x="131838" y="1723869"/>
                </a:lnTo>
                <a:lnTo>
                  <a:pt x="176963" y="1803239"/>
                </a:lnTo>
                <a:lnTo>
                  <a:pt x="227892" y="1878628"/>
                </a:lnTo>
                <a:lnTo>
                  <a:pt x="284322" y="1949734"/>
                </a:lnTo>
                <a:lnTo>
                  <a:pt x="345947" y="2016251"/>
                </a:lnTo>
                <a:lnTo>
                  <a:pt x="412465" y="2077877"/>
                </a:lnTo>
                <a:lnTo>
                  <a:pt x="483571" y="2134307"/>
                </a:lnTo>
                <a:lnTo>
                  <a:pt x="558960" y="2185236"/>
                </a:lnTo>
                <a:lnTo>
                  <a:pt x="638330" y="2230361"/>
                </a:lnTo>
                <a:lnTo>
                  <a:pt x="721375" y="2269378"/>
                </a:lnTo>
                <a:lnTo>
                  <a:pt x="807793" y="2301983"/>
                </a:lnTo>
                <a:lnTo>
                  <a:pt x="897278" y="2327872"/>
                </a:lnTo>
                <a:lnTo>
                  <a:pt x="989527" y="2346740"/>
                </a:lnTo>
                <a:lnTo>
                  <a:pt x="1084235" y="2358284"/>
                </a:lnTo>
                <a:lnTo>
                  <a:pt x="1181099" y="2362199"/>
                </a:lnTo>
                <a:lnTo>
                  <a:pt x="1277964" y="2358284"/>
                </a:lnTo>
                <a:lnTo>
                  <a:pt x="1372672" y="2346740"/>
                </a:lnTo>
                <a:lnTo>
                  <a:pt x="1464921" y="2327872"/>
                </a:lnTo>
                <a:lnTo>
                  <a:pt x="1554406" y="2301983"/>
                </a:lnTo>
                <a:lnTo>
                  <a:pt x="1640824" y="2269378"/>
                </a:lnTo>
                <a:lnTo>
                  <a:pt x="1723869" y="2230361"/>
                </a:lnTo>
                <a:lnTo>
                  <a:pt x="1803239" y="2185236"/>
                </a:lnTo>
                <a:lnTo>
                  <a:pt x="1878628" y="2134307"/>
                </a:lnTo>
                <a:lnTo>
                  <a:pt x="1949734" y="2077877"/>
                </a:lnTo>
                <a:lnTo>
                  <a:pt x="2016251" y="2016251"/>
                </a:lnTo>
                <a:lnTo>
                  <a:pt x="2077877" y="1949734"/>
                </a:lnTo>
                <a:lnTo>
                  <a:pt x="2134307" y="1878628"/>
                </a:lnTo>
                <a:lnTo>
                  <a:pt x="2185236" y="1803239"/>
                </a:lnTo>
                <a:lnTo>
                  <a:pt x="2230361" y="1723869"/>
                </a:lnTo>
                <a:lnTo>
                  <a:pt x="2269378" y="1640824"/>
                </a:lnTo>
                <a:lnTo>
                  <a:pt x="2301983" y="1554406"/>
                </a:lnTo>
                <a:lnTo>
                  <a:pt x="2327872" y="1464921"/>
                </a:lnTo>
                <a:lnTo>
                  <a:pt x="2346740" y="1372672"/>
                </a:lnTo>
                <a:lnTo>
                  <a:pt x="2358284" y="1277964"/>
                </a:lnTo>
                <a:lnTo>
                  <a:pt x="2362199" y="1181099"/>
                </a:lnTo>
                <a:lnTo>
                  <a:pt x="2358284" y="1084235"/>
                </a:lnTo>
                <a:lnTo>
                  <a:pt x="2346740" y="989527"/>
                </a:lnTo>
                <a:lnTo>
                  <a:pt x="2327872" y="897278"/>
                </a:lnTo>
                <a:lnTo>
                  <a:pt x="2301983" y="807793"/>
                </a:lnTo>
                <a:lnTo>
                  <a:pt x="2269378" y="721375"/>
                </a:lnTo>
                <a:lnTo>
                  <a:pt x="2230361" y="638330"/>
                </a:lnTo>
                <a:lnTo>
                  <a:pt x="2185236" y="558960"/>
                </a:lnTo>
                <a:lnTo>
                  <a:pt x="2134307" y="483571"/>
                </a:lnTo>
                <a:lnTo>
                  <a:pt x="2077877" y="412465"/>
                </a:lnTo>
                <a:lnTo>
                  <a:pt x="2016251" y="345947"/>
                </a:lnTo>
                <a:lnTo>
                  <a:pt x="1949734" y="284322"/>
                </a:lnTo>
                <a:lnTo>
                  <a:pt x="1878628" y="227892"/>
                </a:lnTo>
                <a:lnTo>
                  <a:pt x="1803239" y="176963"/>
                </a:lnTo>
                <a:lnTo>
                  <a:pt x="1723869" y="131838"/>
                </a:lnTo>
                <a:lnTo>
                  <a:pt x="1640824" y="92821"/>
                </a:lnTo>
                <a:lnTo>
                  <a:pt x="1554406" y="60216"/>
                </a:lnTo>
                <a:lnTo>
                  <a:pt x="1464921" y="34327"/>
                </a:lnTo>
                <a:lnTo>
                  <a:pt x="1372672" y="15459"/>
                </a:lnTo>
                <a:lnTo>
                  <a:pt x="1277964" y="3915"/>
                </a:lnTo>
                <a:lnTo>
                  <a:pt x="1181099" y="0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12"/>
          <p:cNvSpPr txBox="1"/>
          <p:nvPr/>
        </p:nvSpPr>
        <p:spPr>
          <a:xfrm>
            <a:off x="6099175" y="3462338"/>
            <a:ext cx="2433638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Georgia"/>
                <a:cs typeface="Georgia"/>
              </a:rPr>
              <a:t>mp</a:t>
            </a:r>
            <a:r>
              <a:rPr sz="2800" b="1" spc="-3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rature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1236663" y="3462338"/>
            <a:ext cx="1517650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ad</a:t>
            </a:r>
            <a:r>
              <a:rPr sz="2800" b="1" spc="-2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ng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2509838" y="5349875"/>
            <a:ext cx="1838325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ismatch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17" name="object 15"/>
          <p:cNvSpPr>
            <a:spLocks/>
          </p:cNvSpPr>
          <p:nvPr/>
        </p:nvSpPr>
        <p:spPr bwMode="auto">
          <a:xfrm>
            <a:off x="4648200" y="4343400"/>
            <a:ext cx="2209800" cy="2286000"/>
          </a:xfrm>
          <a:custGeom>
            <a:avLst/>
            <a:gdLst>
              <a:gd name="T0" fmla="*/ 1014278 w 2209800"/>
              <a:gd name="T1" fmla="*/ 3788 h 2286000"/>
              <a:gd name="T2" fmla="*/ 839373 w 2209800"/>
              <a:gd name="T3" fmla="*/ 33215 h 2286000"/>
              <a:gd name="T4" fmla="*/ 674814 w 2209800"/>
              <a:gd name="T5" fmla="*/ 89814 h 2286000"/>
              <a:gd name="T6" fmla="*/ 522876 w 2209800"/>
              <a:gd name="T7" fmla="*/ 171234 h 2286000"/>
              <a:gd name="T8" fmla="*/ 385834 w 2209800"/>
              <a:gd name="T9" fmla="*/ 275121 h 2286000"/>
              <a:gd name="T10" fmla="*/ 265962 w 2209800"/>
              <a:gd name="T11" fmla="*/ 399125 h 2286000"/>
              <a:gd name="T12" fmla="*/ 165534 w 2209800"/>
              <a:gd name="T13" fmla="*/ 540891 h 2286000"/>
              <a:gd name="T14" fmla="*/ 86825 w 2209800"/>
              <a:gd name="T15" fmla="*/ 698069 h 2286000"/>
              <a:gd name="T16" fmla="*/ 32110 w 2209800"/>
              <a:gd name="T17" fmla="*/ 868305 h 2286000"/>
              <a:gd name="T18" fmla="*/ 3662 w 2209800"/>
              <a:gd name="T19" fmla="*/ 1049248 h 2286000"/>
              <a:gd name="T20" fmla="*/ 3662 w 2209800"/>
              <a:gd name="T21" fmla="*/ 1236744 h 2286000"/>
              <a:gd name="T22" fmla="*/ 32110 w 2209800"/>
              <a:gd name="T23" fmla="*/ 1417678 h 2286000"/>
              <a:gd name="T24" fmla="*/ 86825 w 2209800"/>
              <a:gd name="T25" fmla="*/ 1587909 h 2286000"/>
              <a:gd name="T26" fmla="*/ 165534 w 2209800"/>
              <a:gd name="T27" fmla="*/ 1745086 h 2286000"/>
              <a:gd name="T28" fmla="*/ 265962 w 2209800"/>
              <a:gd name="T29" fmla="*/ 1886854 h 2286000"/>
              <a:gd name="T30" fmla="*/ 385834 w 2209800"/>
              <a:gd name="T31" fmla="*/ 2010861 h 2286000"/>
              <a:gd name="T32" fmla="*/ 522876 w 2209800"/>
              <a:gd name="T33" fmla="*/ 2114753 h 2286000"/>
              <a:gd name="T34" fmla="*/ 674814 w 2209800"/>
              <a:gd name="T35" fmla="*/ 2196178 h 2286000"/>
              <a:gd name="T36" fmla="*/ 839373 w 2209800"/>
              <a:gd name="T37" fmla="*/ 2252781 h 2286000"/>
              <a:gd name="T38" fmla="*/ 1014278 w 2209800"/>
              <a:gd name="T39" fmla="*/ 2282210 h 2286000"/>
              <a:gd name="T40" fmla="*/ 1195521 w 2209800"/>
              <a:gd name="T41" fmla="*/ 2282210 h 2286000"/>
              <a:gd name="T42" fmla="*/ 1370426 w 2209800"/>
              <a:gd name="T43" fmla="*/ 2252781 h 2286000"/>
              <a:gd name="T44" fmla="*/ 1534985 w 2209800"/>
              <a:gd name="T45" fmla="*/ 2196178 h 2286000"/>
              <a:gd name="T46" fmla="*/ 1686923 w 2209800"/>
              <a:gd name="T47" fmla="*/ 2114753 h 2286000"/>
              <a:gd name="T48" fmla="*/ 1823965 w 2209800"/>
              <a:gd name="T49" fmla="*/ 2010861 h 2286000"/>
              <a:gd name="T50" fmla="*/ 1943837 w 2209800"/>
              <a:gd name="T51" fmla="*/ 1886854 h 2286000"/>
              <a:gd name="T52" fmla="*/ 2044265 w 2209800"/>
              <a:gd name="T53" fmla="*/ 1745086 h 2286000"/>
              <a:gd name="T54" fmla="*/ 2122974 w 2209800"/>
              <a:gd name="T55" fmla="*/ 1587909 h 2286000"/>
              <a:gd name="T56" fmla="*/ 2177689 w 2209800"/>
              <a:gd name="T57" fmla="*/ 1417678 h 2286000"/>
              <a:gd name="T58" fmla="*/ 2206137 w 2209800"/>
              <a:gd name="T59" fmla="*/ 1236744 h 2286000"/>
              <a:gd name="T60" fmla="*/ 2206137 w 2209800"/>
              <a:gd name="T61" fmla="*/ 1049248 h 2286000"/>
              <a:gd name="T62" fmla="*/ 2177689 w 2209800"/>
              <a:gd name="T63" fmla="*/ 868305 h 2286000"/>
              <a:gd name="T64" fmla="*/ 2122974 w 2209800"/>
              <a:gd name="T65" fmla="*/ 698069 h 2286000"/>
              <a:gd name="T66" fmla="*/ 2044265 w 2209800"/>
              <a:gd name="T67" fmla="*/ 540891 h 2286000"/>
              <a:gd name="T68" fmla="*/ 1943837 w 2209800"/>
              <a:gd name="T69" fmla="*/ 399125 h 2286000"/>
              <a:gd name="T70" fmla="*/ 1823965 w 2209800"/>
              <a:gd name="T71" fmla="*/ 275121 h 2286000"/>
              <a:gd name="T72" fmla="*/ 1686923 w 2209800"/>
              <a:gd name="T73" fmla="*/ 171234 h 2286000"/>
              <a:gd name="T74" fmla="*/ 1534985 w 2209800"/>
              <a:gd name="T75" fmla="*/ 89814 h 2286000"/>
              <a:gd name="T76" fmla="*/ 1370426 w 2209800"/>
              <a:gd name="T77" fmla="*/ 33215 h 2286000"/>
              <a:gd name="T78" fmla="*/ 1195521 w 2209800"/>
              <a:gd name="T79" fmla="*/ 3788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09800" h="2286000">
                <a:moveTo>
                  <a:pt x="1104899" y="0"/>
                </a:moveTo>
                <a:lnTo>
                  <a:pt x="1014278" y="3788"/>
                </a:lnTo>
                <a:lnTo>
                  <a:pt x="925674" y="14958"/>
                </a:lnTo>
                <a:lnTo>
                  <a:pt x="839373" y="33215"/>
                </a:lnTo>
                <a:lnTo>
                  <a:pt x="755658" y="58265"/>
                </a:lnTo>
                <a:lnTo>
                  <a:pt x="674814" y="89814"/>
                </a:lnTo>
                <a:lnTo>
                  <a:pt x="597125" y="127569"/>
                </a:lnTo>
                <a:lnTo>
                  <a:pt x="522876" y="171234"/>
                </a:lnTo>
                <a:lnTo>
                  <a:pt x="452351" y="220516"/>
                </a:lnTo>
                <a:lnTo>
                  <a:pt x="385834" y="275121"/>
                </a:lnTo>
                <a:lnTo>
                  <a:pt x="323609" y="334756"/>
                </a:lnTo>
                <a:lnTo>
                  <a:pt x="265962" y="399125"/>
                </a:lnTo>
                <a:lnTo>
                  <a:pt x="213175" y="467935"/>
                </a:lnTo>
                <a:lnTo>
                  <a:pt x="165534" y="540891"/>
                </a:lnTo>
                <a:lnTo>
                  <a:pt x="123323" y="617701"/>
                </a:lnTo>
                <a:lnTo>
                  <a:pt x="86825" y="698069"/>
                </a:lnTo>
                <a:lnTo>
                  <a:pt x="56326" y="781702"/>
                </a:lnTo>
                <a:lnTo>
                  <a:pt x="32110" y="868305"/>
                </a:lnTo>
                <a:lnTo>
                  <a:pt x="14460" y="957585"/>
                </a:lnTo>
                <a:lnTo>
                  <a:pt x="3662" y="1049248"/>
                </a:lnTo>
                <a:lnTo>
                  <a:pt x="0" y="1142999"/>
                </a:lnTo>
                <a:lnTo>
                  <a:pt x="3662" y="1236744"/>
                </a:lnTo>
                <a:lnTo>
                  <a:pt x="14460" y="1328402"/>
                </a:lnTo>
                <a:lnTo>
                  <a:pt x="32110" y="1417678"/>
                </a:lnTo>
                <a:lnTo>
                  <a:pt x="56326" y="1504278"/>
                </a:lnTo>
                <a:lnTo>
                  <a:pt x="86825" y="1587909"/>
                </a:lnTo>
                <a:lnTo>
                  <a:pt x="123323" y="1668277"/>
                </a:lnTo>
                <a:lnTo>
                  <a:pt x="165534" y="1745086"/>
                </a:lnTo>
                <a:lnTo>
                  <a:pt x="213175" y="1818043"/>
                </a:lnTo>
                <a:lnTo>
                  <a:pt x="265962" y="1886854"/>
                </a:lnTo>
                <a:lnTo>
                  <a:pt x="323609" y="1951225"/>
                </a:lnTo>
                <a:lnTo>
                  <a:pt x="385834" y="2010861"/>
                </a:lnTo>
                <a:lnTo>
                  <a:pt x="452351" y="2065469"/>
                </a:lnTo>
                <a:lnTo>
                  <a:pt x="522876" y="2114753"/>
                </a:lnTo>
                <a:lnTo>
                  <a:pt x="597125" y="2158421"/>
                </a:lnTo>
                <a:lnTo>
                  <a:pt x="674814" y="2196178"/>
                </a:lnTo>
                <a:lnTo>
                  <a:pt x="755658" y="2227729"/>
                </a:lnTo>
                <a:lnTo>
                  <a:pt x="839373" y="2252781"/>
                </a:lnTo>
                <a:lnTo>
                  <a:pt x="925674" y="2271040"/>
                </a:lnTo>
                <a:lnTo>
                  <a:pt x="1014278" y="2282210"/>
                </a:lnTo>
                <a:lnTo>
                  <a:pt x="1104899" y="2285999"/>
                </a:lnTo>
                <a:lnTo>
                  <a:pt x="1195521" y="2282210"/>
                </a:lnTo>
                <a:lnTo>
                  <a:pt x="1284125" y="2271040"/>
                </a:lnTo>
                <a:lnTo>
                  <a:pt x="1370426" y="2252781"/>
                </a:lnTo>
                <a:lnTo>
                  <a:pt x="1454141" y="2227729"/>
                </a:lnTo>
                <a:lnTo>
                  <a:pt x="1534985" y="2196178"/>
                </a:lnTo>
                <a:lnTo>
                  <a:pt x="1612674" y="2158421"/>
                </a:lnTo>
                <a:lnTo>
                  <a:pt x="1686923" y="2114753"/>
                </a:lnTo>
                <a:lnTo>
                  <a:pt x="1757448" y="2065469"/>
                </a:lnTo>
                <a:lnTo>
                  <a:pt x="1823965" y="2010861"/>
                </a:lnTo>
                <a:lnTo>
                  <a:pt x="1886189" y="1951225"/>
                </a:lnTo>
                <a:lnTo>
                  <a:pt x="1943837" y="1886854"/>
                </a:lnTo>
                <a:lnTo>
                  <a:pt x="1996624" y="1818043"/>
                </a:lnTo>
                <a:lnTo>
                  <a:pt x="2044265" y="1745086"/>
                </a:lnTo>
                <a:lnTo>
                  <a:pt x="2086476" y="1668277"/>
                </a:lnTo>
                <a:lnTo>
                  <a:pt x="2122974" y="1587909"/>
                </a:lnTo>
                <a:lnTo>
                  <a:pt x="2153473" y="1504278"/>
                </a:lnTo>
                <a:lnTo>
                  <a:pt x="2177689" y="1417678"/>
                </a:lnTo>
                <a:lnTo>
                  <a:pt x="2195339" y="1328402"/>
                </a:lnTo>
                <a:lnTo>
                  <a:pt x="2206137" y="1236744"/>
                </a:lnTo>
                <a:lnTo>
                  <a:pt x="2209799" y="1142999"/>
                </a:lnTo>
                <a:lnTo>
                  <a:pt x="2206137" y="1049248"/>
                </a:lnTo>
                <a:lnTo>
                  <a:pt x="2195339" y="957585"/>
                </a:lnTo>
                <a:lnTo>
                  <a:pt x="2177689" y="868305"/>
                </a:lnTo>
                <a:lnTo>
                  <a:pt x="2153473" y="781702"/>
                </a:lnTo>
                <a:lnTo>
                  <a:pt x="2122974" y="698069"/>
                </a:lnTo>
                <a:lnTo>
                  <a:pt x="2086476" y="617701"/>
                </a:lnTo>
                <a:lnTo>
                  <a:pt x="2044265" y="540891"/>
                </a:lnTo>
                <a:lnTo>
                  <a:pt x="1996624" y="467935"/>
                </a:lnTo>
                <a:lnTo>
                  <a:pt x="1943837" y="399125"/>
                </a:lnTo>
                <a:lnTo>
                  <a:pt x="1886189" y="334756"/>
                </a:lnTo>
                <a:lnTo>
                  <a:pt x="1823965" y="275121"/>
                </a:lnTo>
                <a:lnTo>
                  <a:pt x="1757448" y="220516"/>
                </a:lnTo>
                <a:lnTo>
                  <a:pt x="1686923" y="171234"/>
                </a:lnTo>
                <a:lnTo>
                  <a:pt x="1612674" y="127569"/>
                </a:lnTo>
                <a:lnTo>
                  <a:pt x="1534985" y="89814"/>
                </a:lnTo>
                <a:lnTo>
                  <a:pt x="1454141" y="58265"/>
                </a:lnTo>
                <a:lnTo>
                  <a:pt x="1370426" y="33215"/>
                </a:lnTo>
                <a:lnTo>
                  <a:pt x="1284125" y="14958"/>
                </a:lnTo>
                <a:lnTo>
                  <a:pt x="1195521" y="3788"/>
                </a:lnTo>
                <a:lnTo>
                  <a:pt x="1104899" y="0"/>
                </a:lnTo>
                <a:close/>
              </a:path>
            </a:pathLst>
          </a:custGeom>
          <a:solidFill>
            <a:srgbClr val="5253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object 17"/>
          <p:cNvSpPr txBox="1"/>
          <p:nvPr/>
        </p:nvSpPr>
        <p:spPr>
          <a:xfrm>
            <a:off x="5102225" y="5349875"/>
            <a:ext cx="1303338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Soiling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3581400" y="1981200"/>
            <a:ext cx="2057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20" dirty="0" smtClean="0">
                <a:solidFill>
                  <a:srgbClr val="FFFFFF"/>
                </a:solidFill>
                <a:latin typeface="Georgia"/>
                <a:cs typeface="Georgia"/>
              </a:rPr>
              <a:t>Irradiation</a:t>
            </a:r>
            <a:endParaRPr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3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Placing of Solar Panel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52400" y="747349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"/>
          <p:cNvSpPr txBox="1"/>
          <p:nvPr/>
        </p:nvSpPr>
        <p:spPr>
          <a:xfrm>
            <a:off x="839788" y="1219200"/>
            <a:ext cx="708501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68288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There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are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certain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parameters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which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has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to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be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considered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while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placing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the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panel.</a:t>
            </a:r>
          </a:p>
        </p:txBody>
      </p:sp>
      <p:sp>
        <p:nvSpPr>
          <p:cNvPr id="21" name="object 3"/>
          <p:cNvSpPr>
            <a:spLocks/>
          </p:cNvSpPr>
          <p:nvPr/>
        </p:nvSpPr>
        <p:spPr bwMode="auto">
          <a:xfrm>
            <a:off x="1676400" y="2652712"/>
            <a:ext cx="6781800" cy="1981200"/>
          </a:xfrm>
          <a:custGeom>
            <a:avLst/>
            <a:gdLst>
              <a:gd name="T0" fmla="*/ 5791199 w 6781800"/>
              <a:gd name="T1" fmla="*/ 0 h 1981200"/>
              <a:gd name="T2" fmla="*/ 5791199 w 6781800"/>
              <a:gd name="T3" fmla="*/ 495299 h 1981200"/>
              <a:gd name="T4" fmla="*/ 0 w 6781800"/>
              <a:gd name="T5" fmla="*/ 495299 h 1981200"/>
              <a:gd name="T6" fmla="*/ 0 w 6781800"/>
              <a:gd name="T7" fmla="*/ 1485899 h 1981200"/>
              <a:gd name="T8" fmla="*/ 5791199 w 6781800"/>
              <a:gd name="T9" fmla="*/ 1485899 h 1981200"/>
              <a:gd name="T10" fmla="*/ 5791199 w 6781800"/>
              <a:gd name="T11" fmla="*/ 1981199 h 1981200"/>
              <a:gd name="T12" fmla="*/ 6781799 w 6781800"/>
              <a:gd name="T13" fmla="*/ 990599 h 1981200"/>
              <a:gd name="T14" fmla="*/ 5791199 w 6781800"/>
              <a:gd name="T15" fmla="*/ 0 h 198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81800" h="1981200">
                <a:moveTo>
                  <a:pt x="5791199" y="0"/>
                </a:moveTo>
                <a:lnTo>
                  <a:pt x="5791199" y="495299"/>
                </a:lnTo>
                <a:lnTo>
                  <a:pt x="0" y="495299"/>
                </a:lnTo>
                <a:lnTo>
                  <a:pt x="0" y="1485899"/>
                </a:lnTo>
                <a:lnTo>
                  <a:pt x="5791199" y="1485899"/>
                </a:lnTo>
                <a:lnTo>
                  <a:pt x="5791199" y="1981199"/>
                </a:lnTo>
                <a:lnTo>
                  <a:pt x="6781799" y="990599"/>
                </a:lnTo>
                <a:lnTo>
                  <a:pt x="5791199" y="0"/>
                </a:lnTo>
                <a:close/>
              </a:path>
            </a:pathLst>
          </a:custGeom>
          <a:solidFill>
            <a:srgbClr val="82BBC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object 5"/>
          <p:cNvSpPr>
            <a:spLocks/>
          </p:cNvSpPr>
          <p:nvPr/>
        </p:nvSpPr>
        <p:spPr bwMode="auto">
          <a:xfrm>
            <a:off x="609600" y="3719512"/>
            <a:ext cx="6781800" cy="1981200"/>
          </a:xfrm>
          <a:custGeom>
            <a:avLst/>
            <a:gdLst>
              <a:gd name="T0" fmla="*/ 990599 w 6781800"/>
              <a:gd name="T1" fmla="*/ 0 h 1981200"/>
              <a:gd name="T2" fmla="*/ 0 w 6781800"/>
              <a:gd name="T3" fmla="*/ 990599 h 1981200"/>
              <a:gd name="T4" fmla="*/ 990599 w 6781800"/>
              <a:gd name="T5" fmla="*/ 1981199 h 1981200"/>
              <a:gd name="T6" fmla="*/ 990599 w 6781800"/>
              <a:gd name="T7" fmla="*/ 1485899 h 1981200"/>
              <a:gd name="T8" fmla="*/ 6781799 w 6781800"/>
              <a:gd name="T9" fmla="*/ 1485899 h 1981200"/>
              <a:gd name="T10" fmla="*/ 6781799 w 6781800"/>
              <a:gd name="T11" fmla="*/ 495299 h 1981200"/>
              <a:gd name="T12" fmla="*/ 990599 w 6781800"/>
              <a:gd name="T13" fmla="*/ 495299 h 1981200"/>
              <a:gd name="T14" fmla="*/ 990599 w 6781800"/>
              <a:gd name="T15" fmla="*/ 0 h 198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81800" h="1981200">
                <a:moveTo>
                  <a:pt x="990599" y="0"/>
                </a:moveTo>
                <a:lnTo>
                  <a:pt x="0" y="990599"/>
                </a:lnTo>
                <a:lnTo>
                  <a:pt x="990599" y="1981199"/>
                </a:lnTo>
                <a:lnTo>
                  <a:pt x="990599" y="1485899"/>
                </a:lnTo>
                <a:lnTo>
                  <a:pt x="6781799" y="1485899"/>
                </a:lnTo>
                <a:lnTo>
                  <a:pt x="6781799" y="495299"/>
                </a:lnTo>
                <a:lnTo>
                  <a:pt x="990599" y="495299"/>
                </a:lnTo>
                <a:lnTo>
                  <a:pt x="990599" y="0"/>
                </a:lnTo>
                <a:close/>
              </a:path>
            </a:pathLst>
          </a:custGeom>
          <a:solidFill>
            <a:srgbClr val="C890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object 7"/>
          <p:cNvSpPr txBox="1"/>
          <p:nvPr/>
        </p:nvSpPr>
        <p:spPr>
          <a:xfrm>
            <a:off x="1905000" y="3487008"/>
            <a:ext cx="5334000" cy="16183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57300" indent="-354013"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874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275"/>
              </a:lnSpc>
              <a:buFont typeface="Georgia" pitchFamily="18" charset="0"/>
              <a:buAutoNum type="arabicPeriod"/>
            </a:pP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Panel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facing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direction</a:t>
            </a:r>
            <a:endParaRPr lang="en-US" sz="2100" dirty="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>
              <a:spcBef>
                <a:spcPts val="50"/>
              </a:spcBef>
              <a:buFont typeface="Georgia" pitchFamily="18" charset="0"/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  <a:buFont typeface="Georgia" pitchFamily="18" charset="0"/>
              <a:buAutoNum type="arabicPeriod"/>
            </a:pP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Angle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at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which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the</a:t>
            </a:r>
            <a:endParaRPr lang="en-US" sz="2100" dirty="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>
              <a:lnSpc>
                <a:spcPts val="2275"/>
              </a:lnSpc>
            </a:pP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panel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has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to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be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latin typeface="Georgia" pitchFamily="18" charset="0"/>
                <a:ea typeface="Georgia" pitchFamily="18" charset="0"/>
                <a:cs typeface="Georgia" pitchFamily="18" charset="0"/>
              </a:rPr>
              <a:t>kept</a:t>
            </a:r>
            <a:endParaRPr lang="en-US" sz="2100" dirty="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100" b="1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             inclined</a:t>
            </a:r>
            <a:endParaRPr lang="en-US" sz="2100" dirty="0"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1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Panel facing direction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52400" y="747349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>
            <a:spLocks noChangeArrowheads="1"/>
          </p:cNvSpPr>
          <p:nvPr/>
        </p:nvSpPr>
        <p:spPr bwMode="auto">
          <a:xfrm>
            <a:off x="990600" y="1143000"/>
            <a:ext cx="7467600" cy="518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1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30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Tilt Angle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52400" y="747349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/>
          <p:cNvSpPr>
            <a:spLocks noChangeArrowheads="1"/>
          </p:cNvSpPr>
          <p:nvPr/>
        </p:nvSpPr>
        <p:spPr bwMode="auto">
          <a:xfrm>
            <a:off x="1752600" y="1600200"/>
            <a:ext cx="56388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6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0000"/>
            </a:blip>
            <a:srcRect/>
            <a:stretch>
              <a:fillRect l="-12000" r="-9000" b="-9000"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76200"/>
            <a:ext cx="83820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3200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bertus Extra Bold" pitchFamily="34" charset="0"/>
                <a:ea typeface="Microsoft YaHei" pitchFamily="34" charset="-122"/>
              </a:rPr>
              <a:t>Sun – The Mother</a:t>
            </a:r>
            <a:endParaRPr lang="en-US" altLang="zh-CN" sz="3200" b="1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bertus Extra Bold" pitchFamily="34" charset="0"/>
              <a:ea typeface="Microsoft YaHei" pitchFamily="34" charset="-122"/>
            </a:endParaRPr>
          </a:p>
        </p:txBody>
      </p:sp>
      <p:pic>
        <p:nvPicPr>
          <p:cNvPr id="20" name="Picture 2" descr="figure_13_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25"/>
          <a:stretch>
            <a:fillRect/>
          </a:stretch>
        </p:blipFill>
        <p:spPr bwMode="auto">
          <a:xfrm>
            <a:off x="930896" y="1265583"/>
            <a:ext cx="7146304" cy="4678017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57200" y="6245423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DF8045">
                    <a:lumMod val="60000"/>
                    <a:lumOff val="40000"/>
                  </a:srgbClr>
                </a:solidFill>
              </a:rPr>
              <a:t>Source : </a:t>
            </a:r>
            <a:r>
              <a:rPr lang="en-US" sz="1400" b="1" kern="0" dirty="0" smtClean="0">
                <a:solidFill>
                  <a:sysClr val="window" lastClr="FFFFFF"/>
                </a:solidFill>
              </a:rPr>
              <a:t>www.newpathlearning.com/photosynthesis-respiration-bulletin-board-chart</a:t>
            </a:r>
            <a:endParaRPr lang="en-US" sz="1400" b="1" kern="0" dirty="0">
              <a:solidFill>
                <a:sysClr val="window" lastClr="FFFFFF"/>
              </a:solidFill>
            </a:endParaRPr>
          </a:p>
        </p:txBody>
      </p:sp>
      <p:pic>
        <p:nvPicPr>
          <p:cNvPr id="24" name="Picture 23" descr="wave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28600" y="609600"/>
            <a:ext cx="937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156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50" y="609600"/>
            <a:ext cx="8223250" cy="615553"/>
          </a:xfrm>
        </p:spPr>
        <p:txBody>
          <a:bodyPr rtlCol="0"/>
          <a:lstStyle/>
          <a:p>
            <a:pPr marL="88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20" dirty="0"/>
              <a:t>Series</a:t>
            </a:r>
            <a:r>
              <a:rPr b="1" spc="200" dirty="0">
                <a:latin typeface="Times New Roman"/>
                <a:cs typeface="Times New Roman"/>
              </a:rPr>
              <a:t> </a:t>
            </a:r>
            <a:r>
              <a:rPr b="1" spc="-30" dirty="0"/>
              <a:t>Conn</a:t>
            </a:r>
            <a:r>
              <a:rPr b="1" spc="-20" dirty="0"/>
              <a:t>e</a:t>
            </a:r>
            <a:r>
              <a:rPr b="1" spc="-25" dirty="0"/>
              <a:t>ction</a:t>
            </a:r>
          </a:p>
        </p:txBody>
      </p:sp>
      <p:sp>
        <p:nvSpPr>
          <p:cNvPr id="86019" name="object 3"/>
          <p:cNvSpPr>
            <a:spLocks noChangeArrowheads="1"/>
          </p:cNvSpPr>
          <p:nvPr/>
        </p:nvSpPr>
        <p:spPr bwMode="auto">
          <a:xfrm>
            <a:off x="838200" y="2819400"/>
            <a:ext cx="7372350" cy="27416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1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4" y="624321"/>
            <a:ext cx="72358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sz="4000" b="1" spc="-215" dirty="0">
                <a:solidFill>
                  <a:srgbClr val="424455"/>
                </a:solidFill>
                <a:latin typeface="Trebuchet MS"/>
                <a:cs typeface="Trebuchet MS"/>
              </a:rPr>
              <a:t>P</a:t>
            </a:r>
            <a:r>
              <a:rPr sz="4000" b="1" spc="-25" dirty="0">
                <a:solidFill>
                  <a:srgbClr val="424455"/>
                </a:solidFill>
                <a:latin typeface="Trebuchet MS"/>
                <a:cs typeface="Trebuchet MS"/>
              </a:rPr>
              <a:t>aralle</a:t>
            </a:r>
            <a:r>
              <a:rPr sz="4000" b="1" spc="-15" dirty="0">
                <a:solidFill>
                  <a:srgbClr val="424455"/>
                </a:solidFill>
                <a:latin typeface="Trebuchet MS"/>
                <a:cs typeface="Trebuchet MS"/>
              </a:rPr>
              <a:t>l</a:t>
            </a:r>
            <a:r>
              <a:rPr sz="4000" b="1" spc="215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424455"/>
                </a:solidFill>
                <a:latin typeface="Trebuchet MS"/>
                <a:cs typeface="Trebuchet MS"/>
              </a:rPr>
              <a:t>connect</a:t>
            </a:r>
            <a:r>
              <a:rPr sz="4000" b="1" spc="-20" dirty="0">
                <a:solidFill>
                  <a:srgbClr val="424455"/>
                </a:solidFill>
                <a:latin typeface="Trebuchet MS"/>
                <a:cs typeface="Trebuchet MS"/>
              </a:rPr>
              <a:t>ion</a:t>
            </a:r>
            <a:endParaRPr sz="4000" b="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7043" name="object 3"/>
          <p:cNvSpPr>
            <a:spLocks noChangeArrowheads="1"/>
          </p:cNvSpPr>
          <p:nvPr/>
        </p:nvSpPr>
        <p:spPr bwMode="auto">
          <a:xfrm>
            <a:off x="3048000" y="1295400"/>
            <a:ext cx="3657600" cy="5322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3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8858"/>
            <a:ext cx="9165772" cy="995993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11" y="262509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66"/>
                </a:solidFill>
              </a:rPr>
              <a:t>SHADOW ANALYSIS USING SHADE TOOL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8281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86" y="1174491"/>
            <a:ext cx="9144000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21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174491"/>
            <a:ext cx="9144000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200" y="1219200"/>
            <a:ext cx="57427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F497D">
                    <a:lumMod val="40000"/>
                    <a:lumOff val="60000"/>
                  </a:srgbClr>
                </a:solidFill>
              </a:rPr>
              <a:t>Shade tool takes photograph of objects within 6 m</a:t>
            </a:r>
            <a:r>
              <a:rPr lang="en-US" sz="3200" baseline="30000" dirty="0" smtClean="0">
                <a:solidFill>
                  <a:srgbClr val="1F497D">
                    <a:lumMod val="40000"/>
                    <a:lumOff val="60000"/>
                  </a:srgbClr>
                </a:solidFill>
              </a:rPr>
              <a:t>2</a:t>
            </a:r>
            <a:r>
              <a:rPr lang="en-US" sz="3200" dirty="0" smtClean="0">
                <a:solidFill>
                  <a:srgbClr val="1F497D">
                    <a:lumMod val="40000"/>
                    <a:lumOff val="60000"/>
                  </a:srgbClr>
                </a:solidFill>
              </a:rPr>
              <a:t> area from the point of measurement</a:t>
            </a:r>
          </a:p>
          <a:p>
            <a:endParaRPr lang="en-US" sz="3200" dirty="0">
              <a:solidFill>
                <a:prstClr val="white">
                  <a:lumMod val="95000"/>
                </a:prst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79646">
                    <a:lumMod val="75000"/>
                  </a:srgbClr>
                </a:solidFill>
              </a:rPr>
              <a:t>It will generate shadow of object for complete one year period</a:t>
            </a:r>
          </a:p>
          <a:p>
            <a:pPr algn="just"/>
            <a:endParaRPr lang="en-US" sz="3200" dirty="0" smtClean="0">
              <a:solidFill>
                <a:srgbClr val="EEECE1">
                  <a:lumMod val="75000"/>
                </a:srgb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Measurement to be taken to cover all objects in the entire study area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581" y="4648200"/>
            <a:ext cx="2500613" cy="196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581" y="2687782"/>
            <a:ext cx="2479831" cy="17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G:\Phase - II\sune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7438" y="1435255"/>
            <a:ext cx="1336898" cy="9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14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322" y="885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MODELLING OF SOLAR PV SYSTEM 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7"/>
          <p:cNvSpPr txBox="1">
            <a:spLocks/>
          </p:cNvSpPr>
          <p:nvPr/>
        </p:nvSpPr>
        <p:spPr>
          <a:xfrm>
            <a:off x="66907" y="761354"/>
            <a:ext cx="6263555" cy="6096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I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IN" sz="88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Using PV Syst software tool, Solar PV system is modeled and the energy produced is estimated by </a:t>
            </a: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applying nominal losses. </a:t>
            </a:r>
            <a:endParaRPr lang="en-US" sz="8800" dirty="0" smtClean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8800" dirty="0" smtClean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8800" dirty="0">
                <a:solidFill>
                  <a:srgbClr val="F79646">
                    <a:lumMod val="40000"/>
                    <a:lumOff val="60000"/>
                  </a:srgbClr>
                </a:solidFill>
              </a:rPr>
              <a:t>To estimate the energy yield from the proposed solar PV system, solar data in the form of GHI, Temperature, available shadow free area, loss details, orientation, PV technology like panel type &amp; capacity, Inverter details were given as </a:t>
            </a:r>
            <a:r>
              <a:rPr lang="en-US" sz="8800" dirty="0" smtClean="0">
                <a:solidFill>
                  <a:srgbClr val="F79646">
                    <a:lumMod val="40000"/>
                    <a:lumOff val="60000"/>
                  </a:srgbClr>
                </a:solidFill>
              </a:rPr>
              <a:t>input.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8800" dirty="0" smtClean="0">
              <a:solidFill>
                <a:srgbClr val="F79646">
                  <a:lumMod val="40000"/>
                  <a:lumOff val="60000"/>
                </a:srgbClr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8800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The annual energy prediction with P50 is preferred.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8800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385" y="945933"/>
            <a:ext cx="168812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699" y="3131755"/>
            <a:ext cx="2712426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047" y="5132990"/>
            <a:ext cx="1784838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60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65772" cy="995993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90" y="31446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66"/>
                </a:solidFill>
              </a:rPr>
              <a:t>Power Generation from Solar PV system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8281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21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8014151"/>
              </p:ext>
            </p:extLst>
          </p:nvPr>
        </p:nvGraphicFramePr>
        <p:xfrm>
          <a:off x="3707904" y="1700808"/>
          <a:ext cx="51845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3890036"/>
              </p:ext>
            </p:extLst>
          </p:nvPr>
        </p:nvGraphicFramePr>
        <p:xfrm>
          <a:off x="179512" y="1412776"/>
          <a:ext cx="3240360" cy="5112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809"/>
                <a:gridCol w="1732551"/>
              </a:tblGrid>
              <a:tr h="36518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Month</a:t>
                      </a:r>
                      <a:endParaRPr lang="en-IN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Generation (Kwh)</a:t>
                      </a:r>
                      <a:endParaRPr lang="en-IN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Jan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245700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Feb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268800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Mar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310200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Apr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302400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May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294800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Jun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259200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Jul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251200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Aug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254700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Sep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249600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Oct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227100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Nov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199200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Dec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210700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Total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3073600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28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743200"/>
            <a:ext cx="4652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92D050"/>
                </a:solidFill>
              </a:rPr>
              <a:t>THANK YOU</a:t>
            </a:r>
            <a:endParaRPr lang="en-US" sz="7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9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0000"/>
            </a:blip>
            <a:srcRect/>
            <a:stretch>
              <a:fillRect l="-12000" r="-9000" b="-9000"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4" name="Picture 23" descr="wave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28600" y="609600"/>
            <a:ext cx="9372600" cy="381000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615950" y="76200"/>
            <a:ext cx="8070850" cy="664797"/>
          </a:xfrm>
        </p:spPr>
        <p:txBody>
          <a:bodyPr rtlCol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Solar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30" dirty="0"/>
              <a:t>Ra</a:t>
            </a:r>
            <a:r>
              <a:rPr spc="-20" dirty="0"/>
              <a:t>d</a:t>
            </a:r>
            <a:r>
              <a:rPr spc="-25" dirty="0"/>
              <a:t>iation</a:t>
            </a:r>
          </a:p>
        </p:txBody>
      </p:sp>
      <p:sp>
        <p:nvSpPr>
          <p:cNvPr id="9" name="object 3"/>
          <p:cNvSpPr>
            <a:spLocks noChangeArrowheads="1"/>
          </p:cNvSpPr>
          <p:nvPr/>
        </p:nvSpPr>
        <p:spPr bwMode="auto">
          <a:xfrm>
            <a:off x="1371600" y="1219200"/>
            <a:ext cx="6629400" cy="5105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228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563" y="152400"/>
            <a:ext cx="8763000" cy="647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-46038" y="182563"/>
            <a:ext cx="91440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RADIATION ON THE EARTH SURFACE </a:t>
            </a:r>
            <a:endParaRPr lang="en-US" altLang="en-US" sz="4000" b="1" u="sng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28600" y="5394325"/>
            <a:ext cx="86566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tabLst>
                <a:tab pos="350838" algn="l"/>
                <a:tab pos="457200" algn="l"/>
              </a:tabLst>
            </a:pPr>
            <a:r>
              <a:rPr lang="en-US" altLang="en-US" sz="2600" b="1">
                <a:solidFill>
                  <a:srgbClr val="990000"/>
                </a:solidFill>
                <a:latin typeface="Arial" charset="0"/>
                <a:sym typeface="Symbol" pitchFamily="18" charset="2"/>
              </a:rPr>
              <a:t>Schematic diagram showing extraterrestrial radiation, direct and diffuse radiation and air mass. 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893763"/>
            <a:ext cx="6675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29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1234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563" y="152400"/>
            <a:ext cx="8763000" cy="647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82563" y="92075"/>
            <a:ext cx="865663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tabLst>
                <a:tab pos="350838" algn="l"/>
                <a:tab pos="457200" algn="l"/>
              </a:tabLst>
            </a:pPr>
            <a:r>
              <a:rPr lang="en-US" altLang="en-US" sz="2900" b="1">
                <a:solidFill>
                  <a:srgbClr val="990000"/>
                </a:solidFill>
                <a:latin typeface="Arial" charset="0"/>
                <a:sym typeface="Symbol" pitchFamily="18" charset="2"/>
              </a:rPr>
              <a:t>Solar energy reaching earth’s surface at different sun’s Positions </a:t>
            </a:r>
          </a:p>
          <a:p>
            <a:pPr algn="just" fontAlgn="base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tabLst>
                <a:tab pos="350838" algn="l"/>
                <a:tab pos="457200" algn="l"/>
              </a:tabLst>
            </a:pPr>
            <a:endParaRPr lang="en-US" altLang="en-US" sz="2900" b="1">
              <a:solidFill>
                <a:srgbClr val="990000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7038" y="1431925"/>
          <a:ext cx="8229600" cy="501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3124200"/>
              </a:tblGrid>
              <a:tr h="14469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Distance travelled by sun rays to reach earth’s surface, or                        Air Mass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Solar radiation flux reaching the surface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(W / m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33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66"/>
                          </a:solidFill>
                        </a:rPr>
                        <a:t>AM 0 ( extraterrestrial</a:t>
                      </a:r>
                      <a:r>
                        <a:rPr lang="en-US" sz="2800" b="1" baseline="0" dirty="0" smtClean="0">
                          <a:solidFill>
                            <a:srgbClr val="000066"/>
                          </a:solidFill>
                        </a:rPr>
                        <a:t> )</a:t>
                      </a: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1 376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33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66"/>
                          </a:solidFill>
                        </a:rPr>
                        <a:t>AM 1 ( sun at overhead positio</a:t>
                      </a:r>
                      <a:r>
                        <a:rPr lang="en-US" sz="2800" b="1" baseline="0" dirty="0" smtClean="0">
                          <a:solidFill>
                            <a:srgbClr val="000066"/>
                          </a:solidFill>
                        </a:rPr>
                        <a:t>n )</a:t>
                      </a: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1 105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482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66"/>
                          </a:solidFill>
                        </a:rPr>
                        <a:t>AM 1.5</a:t>
                      </a:r>
                      <a:r>
                        <a:rPr lang="en-US" sz="2800" b="1" baseline="0" dirty="0" smtClean="0">
                          <a:solidFill>
                            <a:srgbClr val="000066"/>
                          </a:solidFill>
                        </a:rPr>
                        <a:t> ( sun at about 48</a:t>
                      </a:r>
                      <a:r>
                        <a:rPr lang="en-US" sz="2800" b="1" baseline="0" dirty="0" smtClean="0">
                          <a:solidFill>
                            <a:srgbClr val="000066"/>
                          </a:solidFill>
                          <a:sym typeface="Symbol"/>
                        </a:rPr>
                        <a:t> from overhead position )</a:t>
                      </a: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1 000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482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66"/>
                          </a:solidFill>
                        </a:rPr>
                        <a:t>AM 2 ( sun at about 60</a:t>
                      </a:r>
                      <a:r>
                        <a:rPr lang="en-US" sz="2800" b="1" baseline="0" dirty="0" smtClean="0">
                          <a:solidFill>
                            <a:srgbClr val="000066"/>
                          </a:solidFill>
                          <a:sym typeface="Symbol"/>
                        </a:rPr>
                        <a:t> from overhead position )</a:t>
                      </a:r>
                      <a:r>
                        <a:rPr lang="en-US" sz="2800" b="1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894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25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62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5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AIR MASS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>
            <a:spLocks noChangeArrowheads="1"/>
          </p:cNvSpPr>
          <p:nvPr/>
        </p:nvSpPr>
        <p:spPr bwMode="auto">
          <a:xfrm>
            <a:off x="1100138" y="1219200"/>
            <a:ext cx="6824662" cy="53355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9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" y="68062"/>
            <a:ext cx="9144000" cy="650569"/>
          </a:xfrm>
          <a:prstGeom prst="rect">
            <a:avLst/>
          </a:prstGeom>
          <a:gradFill>
            <a:gsLst>
              <a:gs pos="23000">
                <a:srgbClr val="FFFFFF">
                  <a:lumMod val="75000"/>
                  <a:alpha val="4000"/>
                </a:srgbClr>
              </a:gs>
              <a:gs pos="5000">
                <a:srgbClr val="FFFFFF">
                  <a:lumMod val="7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399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5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C66"/>
                </a:solidFill>
              </a:rPr>
              <a:t>SOLAR RESOURCE</a:t>
            </a:r>
            <a:endParaRPr lang="en-IN" sz="3200" b="1" dirty="0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9071"/>
            <a:ext cx="9152164" cy="0"/>
          </a:xfrm>
          <a:prstGeom prst="line">
            <a:avLst/>
          </a:prstGeom>
          <a:ln w="25400" cmpd="sng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0199"/>
            <a:ext cx="9144000" cy="0"/>
          </a:xfrm>
          <a:prstGeom prst="line">
            <a:avLst/>
          </a:prstGeom>
          <a:ln w="76200" cmpd="sng">
            <a:solidFill>
              <a:srgbClr val="92D050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 txBox="1">
            <a:spLocks/>
          </p:cNvSpPr>
          <p:nvPr/>
        </p:nvSpPr>
        <p:spPr>
          <a:xfrm>
            <a:off x="0" y="762000"/>
            <a:ext cx="6927766" cy="609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I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IN" sz="88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9600" dirty="0">
                <a:solidFill>
                  <a:prstClr val="white">
                    <a:lumMod val="95000"/>
                  </a:prstClr>
                </a:solidFill>
              </a:rPr>
              <a:t>Site selection and planning of PV power system requires reliable solar resource </a:t>
            </a:r>
            <a:r>
              <a:rPr lang="en-US" sz="9600" dirty="0" smtClean="0">
                <a:solidFill>
                  <a:prstClr val="white">
                    <a:lumMod val="95000"/>
                  </a:prstClr>
                </a:solidFill>
              </a:rPr>
              <a:t>data.</a:t>
            </a:r>
            <a:r>
              <a:rPr lang="en-US" sz="96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 </a:t>
            </a:r>
            <a:endParaRPr lang="en-US" sz="9600" dirty="0" smtClean="0">
              <a:solidFill>
                <a:srgbClr val="F79646">
                  <a:lumMod val="60000"/>
                  <a:lumOff val="40000"/>
                </a:srgbClr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9600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There </a:t>
            </a:r>
            <a:r>
              <a:rPr lang="en-US" sz="96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are two main sources of solar resource data: satellite derived data and land-based measurement.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96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The </a:t>
            </a:r>
            <a:r>
              <a:rPr lang="en-US" sz="96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solar resource of a location is usually defined by the values of the global horizontal </a:t>
            </a:r>
            <a:r>
              <a:rPr lang="en-US" sz="96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irradiation, </a:t>
            </a:r>
            <a:r>
              <a:rPr lang="en-US" sz="96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direct normal irradiation and diffuse horizontal irradiation </a:t>
            </a:r>
            <a:r>
              <a:rPr lang="en-US" sz="96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9600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Global </a:t>
            </a:r>
            <a:r>
              <a:rPr lang="en-US" sz="9600" dirty="0">
                <a:solidFill>
                  <a:srgbClr val="9BBB59">
                    <a:lumMod val="60000"/>
                    <a:lumOff val="40000"/>
                  </a:srgbClr>
                </a:solidFill>
              </a:rPr>
              <a:t>Horizontal Irradiation (the total solar energy received on a unit area of horizontal surface) is generally of most interest to Solar PV power </a:t>
            </a:r>
            <a:r>
              <a:rPr lang="en-US" sz="9600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developers.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9600" dirty="0">
              <a:solidFill>
                <a:prstClr val="white">
                  <a:lumMod val="85000"/>
                </a:prstClr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9600" dirty="0">
                <a:solidFill>
                  <a:prstClr val="white">
                    <a:lumMod val="85000"/>
                  </a:prstClr>
                </a:solidFill>
              </a:rPr>
              <a:t>As solar resource is inherently intermittent, an understanding of inter-annual variability is important. </a:t>
            </a:r>
          </a:p>
          <a:p>
            <a:pPr algn="just">
              <a:spcBef>
                <a:spcPts val="0"/>
              </a:spcBef>
            </a:pPr>
            <a:endParaRPr lang="en-US" sz="9600" dirty="0" smtClean="0">
              <a:solidFill>
                <a:prstClr val="white">
                  <a:lumMod val="85000"/>
                </a:prstClr>
              </a:solidFill>
            </a:endParaRPr>
          </a:p>
          <a:p>
            <a:pPr algn="just">
              <a:buFont typeface="Arial" pitchFamily="34" charset="0"/>
              <a:buNone/>
            </a:pPr>
            <a:endParaRPr lang="en-IN" sz="88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/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Review II\881ef723b13ab501106ce25f4cb4b91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9006" y="2527973"/>
            <a:ext cx="1978269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2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Metallic_Purple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1012</Words>
  <Application>Microsoft Office PowerPoint</Application>
  <PresentationFormat>On-screen Show (4:3)</PresentationFormat>
  <Paragraphs>288</Paragraphs>
  <Slides>35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3_Office Theme</vt:lpstr>
      <vt:lpstr>9_Office Theme</vt:lpstr>
      <vt:lpstr>10_Office Theme</vt:lpstr>
      <vt:lpstr>2_Metallic_Purple_Template_Segoe</vt:lpstr>
      <vt:lpstr>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Slide 1</vt:lpstr>
      <vt:lpstr>Slide 2</vt:lpstr>
      <vt:lpstr>Slide 3</vt:lpstr>
      <vt:lpstr>Solar Radiation</vt:lpstr>
      <vt:lpstr>Slide 5</vt:lpstr>
      <vt:lpstr>Slide 6</vt:lpstr>
      <vt:lpstr>Slide 7</vt:lpstr>
      <vt:lpstr>Slide 8</vt:lpstr>
      <vt:lpstr>Slide 9</vt:lpstr>
      <vt:lpstr>A typical SRRA station</vt:lpstr>
      <vt:lpstr>Pyrheliometer</vt:lpstr>
      <vt:lpstr>Slide 12</vt:lpstr>
      <vt:lpstr>Slide 13</vt:lpstr>
      <vt:lpstr>Slide 14</vt:lpstr>
      <vt:lpstr>Slide 15</vt:lpstr>
      <vt:lpstr>Slide 16</vt:lpstr>
      <vt:lpstr>S O L A R          E N E R G  Y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Series Connection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Shivakumar</dc:creator>
  <cp:lastModifiedBy>CETEE</cp:lastModifiedBy>
  <cp:revision>31</cp:revision>
  <dcterms:created xsi:type="dcterms:W3CDTF">2006-08-16T00:00:00Z</dcterms:created>
  <dcterms:modified xsi:type="dcterms:W3CDTF">2018-05-16T07:35:50Z</dcterms:modified>
</cp:coreProperties>
</file>